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8"/>
  </p:notesMasterIdLst>
  <p:sldIdLst>
    <p:sldId id="256" r:id="rId2"/>
    <p:sldId id="257" r:id="rId3"/>
    <p:sldId id="419" r:id="rId4"/>
    <p:sldId id="420" r:id="rId5"/>
    <p:sldId id="421" r:id="rId6"/>
    <p:sldId id="422" r:id="rId7"/>
    <p:sldId id="423" r:id="rId8"/>
    <p:sldId id="424" r:id="rId9"/>
    <p:sldId id="425" r:id="rId10"/>
    <p:sldId id="426" r:id="rId11"/>
    <p:sldId id="427" r:id="rId12"/>
    <p:sldId id="428" r:id="rId13"/>
    <p:sldId id="464" r:id="rId14"/>
    <p:sldId id="264" r:id="rId15"/>
    <p:sldId id="265" r:id="rId16"/>
    <p:sldId id="266" r:id="rId17"/>
    <p:sldId id="267" r:id="rId18"/>
    <p:sldId id="268" r:id="rId19"/>
    <p:sldId id="269" r:id="rId20"/>
    <p:sldId id="270" r:id="rId21"/>
    <p:sldId id="271" r:id="rId22"/>
    <p:sldId id="272" r:id="rId23"/>
    <p:sldId id="273" r:id="rId24"/>
    <p:sldId id="274" r:id="rId25"/>
    <p:sldId id="465" r:id="rId26"/>
    <p:sldId id="466" r:id="rId27"/>
    <p:sldId id="467" r:id="rId28"/>
    <p:sldId id="275" r:id="rId29"/>
    <p:sldId id="294" r:id="rId30"/>
    <p:sldId id="295" r:id="rId31"/>
    <p:sldId id="296" r:id="rId32"/>
    <p:sldId id="276" r:id="rId33"/>
    <p:sldId id="277" r:id="rId34"/>
    <p:sldId id="278" r:id="rId35"/>
    <p:sldId id="279" r:id="rId36"/>
    <p:sldId id="280" r:id="rId37"/>
    <p:sldId id="281" r:id="rId38"/>
    <p:sldId id="282" r:id="rId39"/>
    <p:sldId id="283" r:id="rId40"/>
    <p:sldId id="262" r:id="rId41"/>
    <p:sldId id="434" r:id="rId42"/>
    <p:sldId id="435" r:id="rId43"/>
    <p:sldId id="436" r:id="rId44"/>
    <p:sldId id="437" r:id="rId45"/>
    <p:sldId id="438" r:id="rId46"/>
    <p:sldId id="439" r:id="rId47"/>
    <p:sldId id="440" r:id="rId48"/>
    <p:sldId id="441" r:id="rId49"/>
    <p:sldId id="442" r:id="rId50"/>
    <p:sldId id="443" r:id="rId51"/>
    <p:sldId id="444" r:id="rId52"/>
    <p:sldId id="445" r:id="rId53"/>
    <p:sldId id="446" r:id="rId54"/>
    <p:sldId id="447" r:id="rId55"/>
    <p:sldId id="448" r:id="rId56"/>
    <p:sldId id="449" r:id="rId57"/>
    <p:sldId id="450" r:id="rId58"/>
    <p:sldId id="451" r:id="rId59"/>
    <p:sldId id="452" r:id="rId60"/>
    <p:sldId id="453" r:id="rId61"/>
    <p:sldId id="454" r:id="rId62"/>
    <p:sldId id="455" r:id="rId63"/>
    <p:sldId id="456" r:id="rId64"/>
    <p:sldId id="457" r:id="rId65"/>
    <p:sldId id="458" r:id="rId66"/>
    <p:sldId id="459" r:id="rId67"/>
    <p:sldId id="460" r:id="rId68"/>
    <p:sldId id="461" r:id="rId69"/>
    <p:sldId id="462" r:id="rId70"/>
    <p:sldId id="463" r:id="rId71"/>
    <p:sldId id="468" r:id="rId72"/>
    <p:sldId id="469" r:id="rId73"/>
    <p:sldId id="470" r:id="rId74"/>
    <p:sldId id="471" r:id="rId75"/>
    <p:sldId id="472" r:id="rId76"/>
    <p:sldId id="473" r:id="rId77"/>
    <p:sldId id="474" r:id="rId78"/>
    <p:sldId id="475" r:id="rId79"/>
    <p:sldId id="476" r:id="rId80"/>
    <p:sldId id="477" r:id="rId81"/>
    <p:sldId id="478" r:id="rId82"/>
    <p:sldId id="479" r:id="rId83"/>
    <p:sldId id="480" r:id="rId84"/>
    <p:sldId id="481" r:id="rId85"/>
    <p:sldId id="482" r:id="rId86"/>
    <p:sldId id="483" r:id="rId87"/>
    <p:sldId id="484" r:id="rId88"/>
    <p:sldId id="485" r:id="rId89"/>
    <p:sldId id="486" r:id="rId90"/>
    <p:sldId id="487" r:id="rId91"/>
    <p:sldId id="488" r:id="rId92"/>
    <p:sldId id="489" r:id="rId93"/>
    <p:sldId id="310" r:id="rId94"/>
    <p:sldId id="499" r:id="rId95"/>
    <p:sldId id="500" r:id="rId96"/>
    <p:sldId id="316" r:id="rId97"/>
    <p:sldId id="490" r:id="rId98"/>
    <p:sldId id="491" r:id="rId99"/>
    <p:sldId id="492" r:id="rId100"/>
    <p:sldId id="494" r:id="rId101"/>
    <p:sldId id="493" r:id="rId102"/>
    <p:sldId id="495" r:id="rId103"/>
    <p:sldId id="501" r:id="rId104"/>
    <p:sldId id="503" r:id="rId105"/>
    <p:sldId id="504" r:id="rId106"/>
    <p:sldId id="502" r:id="rId107"/>
    <p:sldId id="496" r:id="rId108"/>
    <p:sldId id="497" r:id="rId109"/>
    <p:sldId id="498" r:id="rId110"/>
    <p:sldId id="505" r:id="rId111"/>
    <p:sldId id="506" r:id="rId112"/>
    <p:sldId id="507" r:id="rId113"/>
    <p:sldId id="508" r:id="rId114"/>
    <p:sldId id="509" r:id="rId115"/>
    <p:sldId id="510" r:id="rId116"/>
    <p:sldId id="368" r:id="rId117"/>
    <p:sldId id="370" r:id="rId118"/>
    <p:sldId id="374" r:id="rId119"/>
    <p:sldId id="511" r:id="rId120"/>
    <p:sldId id="522" r:id="rId121"/>
    <p:sldId id="523" r:id="rId122"/>
    <p:sldId id="524" r:id="rId123"/>
    <p:sldId id="525" r:id="rId124"/>
    <p:sldId id="526" r:id="rId125"/>
    <p:sldId id="527" r:id="rId126"/>
    <p:sldId id="528" r:id="rId127"/>
  </p:sldIdLst>
  <p:sldSz cx="9144000" cy="6858000" type="screen4x3"/>
  <p:notesSz cx="6858000" cy="9144000"/>
  <p:defaultTextStyle>
    <a:defPPr>
      <a:defRPr lang="en-US"/>
    </a:defPPr>
    <a:lvl1pPr marL="0" algn="l" defTabSz="914133" rtl="0" eaLnBrk="1" latinLnBrk="0" hangingPunct="1">
      <a:defRPr sz="1800" kern="1200">
        <a:solidFill>
          <a:schemeClr val="tx1"/>
        </a:solidFill>
        <a:latin typeface="+mn-lt"/>
        <a:ea typeface="+mn-ea"/>
        <a:cs typeface="+mn-cs"/>
      </a:defRPr>
    </a:lvl1pPr>
    <a:lvl2pPr marL="457068" algn="l" defTabSz="914133" rtl="0" eaLnBrk="1" latinLnBrk="0" hangingPunct="1">
      <a:defRPr sz="1800" kern="1200">
        <a:solidFill>
          <a:schemeClr val="tx1"/>
        </a:solidFill>
        <a:latin typeface="+mn-lt"/>
        <a:ea typeface="+mn-ea"/>
        <a:cs typeface="+mn-cs"/>
      </a:defRPr>
    </a:lvl2pPr>
    <a:lvl3pPr marL="914133" algn="l" defTabSz="914133" rtl="0" eaLnBrk="1" latinLnBrk="0" hangingPunct="1">
      <a:defRPr sz="1800" kern="1200">
        <a:solidFill>
          <a:schemeClr val="tx1"/>
        </a:solidFill>
        <a:latin typeface="+mn-lt"/>
        <a:ea typeface="+mn-ea"/>
        <a:cs typeface="+mn-cs"/>
      </a:defRPr>
    </a:lvl3pPr>
    <a:lvl4pPr marL="1371200" algn="l" defTabSz="914133" rtl="0" eaLnBrk="1" latinLnBrk="0" hangingPunct="1">
      <a:defRPr sz="1800" kern="1200">
        <a:solidFill>
          <a:schemeClr val="tx1"/>
        </a:solidFill>
        <a:latin typeface="+mn-lt"/>
        <a:ea typeface="+mn-ea"/>
        <a:cs typeface="+mn-cs"/>
      </a:defRPr>
    </a:lvl4pPr>
    <a:lvl5pPr marL="1828267" algn="l" defTabSz="914133" rtl="0" eaLnBrk="1" latinLnBrk="0" hangingPunct="1">
      <a:defRPr sz="1800" kern="1200">
        <a:solidFill>
          <a:schemeClr val="tx1"/>
        </a:solidFill>
        <a:latin typeface="+mn-lt"/>
        <a:ea typeface="+mn-ea"/>
        <a:cs typeface="+mn-cs"/>
      </a:defRPr>
    </a:lvl5pPr>
    <a:lvl6pPr marL="2285333" algn="l" defTabSz="914133" rtl="0" eaLnBrk="1" latinLnBrk="0" hangingPunct="1">
      <a:defRPr sz="1800" kern="1200">
        <a:solidFill>
          <a:schemeClr val="tx1"/>
        </a:solidFill>
        <a:latin typeface="+mn-lt"/>
        <a:ea typeface="+mn-ea"/>
        <a:cs typeface="+mn-cs"/>
      </a:defRPr>
    </a:lvl6pPr>
    <a:lvl7pPr marL="2742399" algn="l" defTabSz="914133" rtl="0" eaLnBrk="1" latinLnBrk="0" hangingPunct="1">
      <a:defRPr sz="1800" kern="1200">
        <a:solidFill>
          <a:schemeClr val="tx1"/>
        </a:solidFill>
        <a:latin typeface="+mn-lt"/>
        <a:ea typeface="+mn-ea"/>
        <a:cs typeface="+mn-cs"/>
      </a:defRPr>
    </a:lvl7pPr>
    <a:lvl8pPr marL="3199466" algn="l" defTabSz="914133" rtl="0" eaLnBrk="1" latinLnBrk="0" hangingPunct="1">
      <a:defRPr sz="1800" kern="1200">
        <a:solidFill>
          <a:schemeClr val="tx1"/>
        </a:solidFill>
        <a:latin typeface="+mn-lt"/>
        <a:ea typeface="+mn-ea"/>
        <a:cs typeface="+mn-cs"/>
      </a:defRPr>
    </a:lvl8pPr>
    <a:lvl9pPr marL="3656532" algn="l" defTabSz="91413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30" autoAdjust="0"/>
    <p:restoredTop sz="94660"/>
  </p:normalViewPr>
  <p:slideViewPr>
    <p:cSldViewPr>
      <p:cViewPr varScale="1">
        <p:scale>
          <a:sx n="69" d="100"/>
          <a:sy n="69" d="100"/>
        </p:scale>
        <p:origin x="1224"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A2BFC0-A41F-4531-A578-37B2A75BF0AB}" type="datetimeFigureOut">
              <a:rPr lang="en-US" smtClean="0"/>
              <a:pPr/>
              <a:t>3/22/2023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7C3609-6583-43CB-BAFC-867009484CF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311" rtl="0" eaLnBrk="1" latinLnBrk="0" hangingPunct="1">
      <a:defRPr sz="1200" kern="1200">
        <a:solidFill>
          <a:schemeClr val="tx1"/>
        </a:solidFill>
        <a:latin typeface="+mn-lt"/>
        <a:ea typeface="+mn-ea"/>
        <a:cs typeface="+mn-cs"/>
      </a:defRPr>
    </a:lvl1pPr>
    <a:lvl2pPr marL="457156" algn="l" defTabSz="914311" rtl="0" eaLnBrk="1" latinLnBrk="0" hangingPunct="1">
      <a:defRPr sz="1200" kern="1200">
        <a:solidFill>
          <a:schemeClr val="tx1"/>
        </a:solidFill>
        <a:latin typeface="+mn-lt"/>
        <a:ea typeface="+mn-ea"/>
        <a:cs typeface="+mn-cs"/>
      </a:defRPr>
    </a:lvl2pPr>
    <a:lvl3pPr marL="914311" algn="l" defTabSz="914311" rtl="0" eaLnBrk="1" latinLnBrk="0" hangingPunct="1">
      <a:defRPr sz="1200" kern="1200">
        <a:solidFill>
          <a:schemeClr val="tx1"/>
        </a:solidFill>
        <a:latin typeface="+mn-lt"/>
        <a:ea typeface="+mn-ea"/>
        <a:cs typeface="+mn-cs"/>
      </a:defRPr>
    </a:lvl3pPr>
    <a:lvl4pPr marL="1371467" algn="l" defTabSz="914311" rtl="0" eaLnBrk="1" latinLnBrk="0" hangingPunct="1">
      <a:defRPr sz="1200" kern="1200">
        <a:solidFill>
          <a:schemeClr val="tx1"/>
        </a:solidFill>
        <a:latin typeface="+mn-lt"/>
        <a:ea typeface="+mn-ea"/>
        <a:cs typeface="+mn-cs"/>
      </a:defRPr>
    </a:lvl4pPr>
    <a:lvl5pPr marL="1828623" algn="l" defTabSz="914311" rtl="0" eaLnBrk="1" latinLnBrk="0" hangingPunct="1">
      <a:defRPr sz="1200" kern="1200">
        <a:solidFill>
          <a:schemeClr val="tx1"/>
        </a:solidFill>
        <a:latin typeface="+mn-lt"/>
        <a:ea typeface="+mn-ea"/>
        <a:cs typeface="+mn-cs"/>
      </a:defRPr>
    </a:lvl5pPr>
    <a:lvl6pPr marL="2285777" algn="l" defTabSz="914311" rtl="0" eaLnBrk="1" latinLnBrk="0" hangingPunct="1">
      <a:defRPr sz="1200" kern="1200">
        <a:solidFill>
          <a:schemeClr val="tx1"/>
        </a:solidFill>
        <a:latin typeface="+mn-lt"/>
        <a:ea typeface="+mn-ea"/>
        <a:cs typeface="+mn-cs"/>
      </a:defRPr>
    </a:lvl6pPr>
    <a:lvl7pPr marL="2742933" algn="l" defTabSz="914311" rtl="0" eaLnBrk="1" latinLnBrk="0" hangingPunct="1">
      <a:defRPr sz="1200" kern="1200">
        <a:solidFill>
          <a:schemeClr val="tx1"/>
        </a:solidFill>
        <a:latin typeface="+mn-lt"/>
        <a:ea typeface="+mn-ea"/>
        <a:cs typeface="+mn-cs"/>
      </a:defRPr>
    </a:lvl7pPr>
    <a:lvl8pPr marL="3200089" algn="l" defTabSz="914311" rtl="0" eaLnBrk="1" latinLnBrk="0" hangingPunct="1">
      <a:defRPr sz="1200" kern="1200">
        <a:solidFill>
          <a:schemeClr val="tx1"/>
        </a:solidFill>
        <a:latin typeface="+mn-lt"/>
        <a:ea typeface="+mn-ea"/>
        <a:cs typeface="+mn-cs"/>
      </a:defRPr>
    </a:lvl8pPr>
    <a:lvl9pPr marL="3657244" algn="l" defTabSz="914311"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8D3CA0-04BD-4100-9A94-B066AD318FA8}" type="slidenum">
              <a:rPr lang="en-US" smtClean="0"/>
              <a:pPr/>
              <a:t>61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068" indent="0" algn="ctr">
              <a:buNone/>
              <a:defRPr>
                <a:solidFill>
                  <a:schemeClr val="tx1">
                    <a:tint val="75000"/>
                  </a:schemeClr>
                </a:solidFill>
              </a:defRPr>
            </a:lvl2pPr>
            <a:lvl3pPr marL="914133" indent="0" algn="ctr">
              <a:buNone/>
              <a:defRPr>
                <a:solidFill>
                  <a:schemeClr val="tx1">
                    <a:tint val="75000"/>
                  </a:schemeClr>
                </a:solidFill>
              </a:defRPr>
            </a:lvl3pPr>
            <a:lvl4pPr marL="1371200" indent="0" algn="ctr">
              <a:buNone/>
              <a:defRPr>
                <a:solidFill>
                  <a:schemeClr val="tx1">
                    <a:tint val="75000"/>
                  </a:schemeClr>
                </a:solidFill>
              </a:defRPr>
            </a:lvl4pPr>
            <a:lvl5pPr marL="1828267" indent="0" algn="ctr">
              <a:buNone/>
              <a:defRPr>
                <a:solidFill>
                  <a:schemeClr val="tx1">
                    <a:tint val="75000"/>
                  </a:schemeClr>
                </a:solidFill>
              </a:defRPr>
            </a:lvl5pPr>
            <a:lvl6pPr marL="2285333" indent="0" algn="ctr">
              <a:buNone/>
              <a:defRPr>
                <a:solidFill>
                  <a:schemeClr val="tx1">
                    <a:tint val="75000"/>
                  </a:schemeClr>
                </a:solidFill>
              </a:defRPr>
            </a:lvl6pPr>
            <a:lvl7pPr marL="2742399" indent="0" algn="ctr">
              <a:buNone/>
              <a:defRPr>
                <a:solidFill>
                  <a:schemeClr val="tx1">
                    <a:tint val="75000"/>
                  </a:schemeClr>
                </a:solidFill>
              </a:defRPr>
            </a:lvl7pPr>
            <a:lvl8pPr marL="3199466" indent="0" algn="ctr">
              <a:buNone/>
              <a:defRPr>
                <a:solidFill>
                  <a:schemeClr val="tx1">
                    <a:tint val="75000"/>
                  </a:schemeClr>
                </a:solidFill>
              </a:defRPr>
            </a:lvl8pPr>
            <a:lvl9pPr marL="365653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05EB267-62CC-4D96-9D1A-8914BA510F6B}" type="datetime1">
              <a:rPr lang="en-US" smtClean="0"/>
              <a:pPr/>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F41523-9A28-446C-9FD6-551A6DD8F6B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18B6D5-84CF-4606-9A3A-033F9A5C566D}" type="datetime1">
              <a:rPr lang="en-US" smtClean="0"/>
              <a:pPr/>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F41523-9A28-446C-9FD6-551A6DD8F6B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0BD6816-0ECB-4FA6-BBB1-D07CBE913516}" type="datetime1">
              <a:rPr lang="en-US" smtClean="0"/>
              <a:pPr/>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F41523-9A28-446C-9FD6-551A6DD8F6B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79EC74-0F72-495D-9EBA-A97062786C29}" type="datetime1">
              <a:rPr lang="en-US" smtClean="0"/>
              <a:pPr/>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F41523-9A28-446C-9FD6-551A6DD8F6B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solidFill>
                  <a:schemeClr val="tx1">
                    <a:tint val="75000"/>
                  </a:schemeClr>
                </a:solidFill>
              </a:defRPr>
            </a:lvl1pPr>
            <a:lvl2pPr marL="457068" indent="0">
              <a:buNone/>
              <a:defRPr sz="1800">
                <a:solidFill>
                  <a:schemeClr val="tx1">
                    <a:tint val="75000"/>
                  </a:schemeClr>
                </a:solidFill>
              </a:defRPr>
            </a:lvl2pPr>
            <a:lvl3pPr marL="914133" indent="0">
              <a:buNone/>
              <a:defRPr sz="1600">
                <a:solidFill>
                  <a:schemeClr val="tx1">
                    <a:tint val="75000"/>
                  </a:schemeClr>
                </a:solidFill>
              </a:defRPr>
            </a:lvl3pPr>
            <a:lvl4pPr marL="1371200" indent="0">
              <a:buNone/>
              <a:defRPr sz="1400">
                <a:solidFill>
                  <a:schemeClr val="tx1">
                    <a:tint val="75000"/>
                  </a:schemeClr>
                </a:solidFill>
              </a:defRPr>
            </a:lvl4pPr>
            <a:lvl5pPr marL="1828267" indent="0">
              <a:buNone/>
              <a:defRPr sz="1400">
                <a:solidFill>
                  <a:schemeClr val="tx1">
                    <a:tint val="75000"/>
                  </a:schemeClr>
                </a:solidFill>
              </a:defRPr>
            </a:lvl5pPr>
            <a:lvl6pPr marL="2285333" indent="0">
              <a:buNone/>
              <a:defRPr sz="1400">
                <a:solidFill>
                  <a:schemeClr val="tx1">
                    <a:tint val="75000"/>
                  </a:schemeClr>
                </a:solidFill>
              </a:defRPr>
            </a:lvl6pPr>
            <a:lvl7pPr marL="2742399" indent="0">
              <a:buNone/>
              <a:defRPr sz="1400">
                <a:solidFill>
                  <a:schemeClr val="tx1">
                    <a:tint val="75000"/>
                  </a:schemeClr>
                </a:solidFill>
              </a:defRPr>
            </a:lvl7pPr>
            <a:lvl8pPr marL="3199466" indent="0">
              <a:buNone/>
              <a:defRPr sz="1400">
                <a:solidFill>
                  <a:schemeClr val="tx1">
                    <a:tint val="75000"/>
                  </a:schemeClr>
                </a:solidFill>
              </a:defRPr>
            </a:lvl8pPr>
            <a:lvl9pPr marL="3656532"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4B690AF-3878-4D02-9844-D910AB58224E}" type="datetime1">
              <a:rPr lang="en-US" smtClean="0"/>
              <a:pPr/>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F41523-9A28-446C-9FD6-551A6DD8F6B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D85B4E-9A08-4FBD-86CF-DE4052471DEE}" type="datetime1">
              <a:rPr lang="en-US" smtClean="0"/>
              <a:pPr/>
              <a:t>3/22/2023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F41523-9A28-446C-9FD6-551A6DD8F6B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68" indent="0">
              <a:buNone/>
              <a:defRPr sz="2000" b="1"/>
            </a:lvl2pPr>
            <a:lvl3pPr marL="914133" indent="0">
              <a:buNone/>
              <a:defRPr sz="1800" b="1"/>
            </a:lvl3pPr>
            <a:lvl4pPr marL="1371200" indent="0">
              <a:buNone/>
              <a:defRPr sz="1600" b="1"/>
            </a:lvl4pPr>
            <a:lvl5pPr marL="1828267" indent="0">
              <a:buNone/>
              <a:defRPr sz="1600" b="1"/>
            </a:lvl5pPr>
            <a:lvl6pPr marL="2285333" indent="0">
              <a:buNone/>
              <a:defRPr sz="1600" b="1"/>
            </a:lvl6pPr>
            <a:lvl7pPr marL="2742399" indent="0">
              <a:buNone/>
              <a:defRPr sz="1600" b="1"/>
            </a:lvl7pPr>
            <a:lvl8pPr marL="3199466" indent="0">
              <a:buNone/>
              <a:defRPr sz="1600" b="1"/>
            </a:lvl8pPr>
            <a:lvl9pPr marL="3656532"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535113"/>
            <a:ext cx="4041775" cy="639762"/>
          </a:xfrm>
        </p:spPr>
        <p:txBody>
          <a:bodyPr anchor="b"/>
          <a:lstStyle>
            <a:lvl1pPr marL="0" indent="0">
              <a:buNone/>
              <a:defRPr sz="2400" b="1"/>
            </a:lvl1pPr>
            <a:lvl2pPr marL="457068" indent="0">
              <a:buNone/>
              <a:defRPr sz="2000" b="1"/>
            </a:lvl2pPr>
            <a:lvl3pPr marL="914133" indent="0">
              <a:buNone/>
              <a:defRPr sz="1800" b="1"/>
            </a:lvl3pPr>
            <a:lvl4pPr marL="1371200" indent="0">
              <a:buNone/>
              <a:defRPr sz="1600" b="1"/>
            </a:lvl4pPr>
            <a:lvl5pPr marL="1828267" indent="0">
              <a:buNone/>
              <a:defRPr sz="1600" b="1"/>
            </a:lvl5pPr>
            <a:lvl6pPr marL="2285333" indent="0">
              <a:buNone/>
              <a:defRPr sz="1600" b="1"/>
            </a:lvl6pPr>
            <a:lvl7pPr marL="2742399" indent="0">
              <a:buNone/>
              <a:defRPr sz="1600" b="1"/>
            </a:lvl7pPr>
            <a:lvl8pPr marL="3199466" indent="0">
              <a:buNone/>
              <a:defRPr sz="1600" b="1"/>
            </a:lvl8pPr>
            <a:lvl9pPr marL="3656532"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D20B432-6BF5-498F-A96B-6DB28D04A401}" type="datetime1">
              <a:rPr lang="en-US" smtClean="0"/>
              <a:pPr/>
              <a:t>3/22/2023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F41523-9A28-446C-9FD6-551A6DD8F6B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E5491E1-F3BD-4AC8-92A9-7C9EC4FFB3C8}" type="datetime1">
              <a:rPr lang="en-US" smtClean="0"/>
              <a:pPr/>
              <a:t>3/22/2023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F41523-9A28-446C-9FD6-551A6DD8F6B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8FFA09-ACB3-4C89-A82B-868D48E8EEDF}" type="datetime1">
              <a:rPr lang="en-US" smtClean="0"/>
              <a:pPr/>
              <a:t>3/22/2023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F41523-9A28-446C-9FD6-551A6DD8F6B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3"/>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435100"/>
            <a:ext cx="3008313" cy="4691063"/>
          </a:xfrm>
        </p:spPr>
        <p:txBody>
          <a:bodyPr/>
          <a:lstStyle>
            <a:lvl1pPr marL="0" indent="0">
              <a:buNone/>
              <a:defRPr sz="1400"/>
            </a:lvl1pPr>
            <a:lvl2pPr marL="457068" indent="0">
              <a:buNone/>
              <a:defRPr sz="1200"/>
            </a:lvl2pPr>
            <a:lvl3pPr marL="914133" indent="0">
              <a:buNone/>
              <a:defRPr sz="1000"/>
            </a:lvl3pPr>
            <a:lvl4pPr marL="1371200" indent="0">
              <a:buNone/>
              <a:defRPr sz="900"/>
            </a:lvl4pPr>
            <a:lvl5pPr marL="1828267" indent="0">
              <a:buNone/>
              <a:defRPr sz="900"/>
            </a:lvl5pPr>
            <a:lvl6pPr marL="2285333" indent="0">
              <a:buNone/>
              <a:defRPr sz="900"/>
            </a:lvl6pPr>
            <a:lvl7pPr marL="2742399" indent="0">
              <a:buNone/>
              <a:defRPr sz="900"/>
            </a:lvl7pPr>
            <a:lvl8pPr marL="3199466" indent="0">
              <a:buNone/>
              <a:defRPr sz="900"/>
            </a:lvl8pPr>
            <a:lvl9pPr marL="3656532"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F061F2-7263-4445-A824-36CBF2C6BC6B}" type="datetime1">
              <a:rPr lang="en-US" smtClean="0"/>
              <a:pPr/>
              <a:t>3/22/2023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F41523-9A28-446C-9FD6-551A6DD8F6B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68" indent="0">
              <a:buNone/>
              <a:defRPr sz="2800"/>
            </a:lvl2pPr>
            <a:lvl3pPr marL="914133" indent="0">
              <a:buNone/>
              <a:defRPr sz="2400"/>
            </a:lvl3pPr>
            <a:lvl4pPr marL="1371200" indent="0">
              <a:buNone/>
              <a:defRPr sz="2000"/>
            </a:lvl4pPr>
            <a:lvl5pPr marL="1828267" indent="0">
              <a:buNone/>
              <a:defRPr sz="2000"/>
            </a:lvl5pPr>
            <a:lvl6pPr marL="2285333" indent="0">
              <a:buNone/>
              <a:defRPr sz="2000"/>
            </a:lvl6pPr>
            <a:lvl7pPr marL="2742399" indent="0">
              <a:buNone/>
              <a:defRPr sz="2000"/>
            </a:lvl7pPr>
            <a:lvl8pPr marL="3199466" indent="0">
              <a:buNone/>
              <a:defRPr sz="2000"/>
            </a:lvl8pPr>
            <a:lvl9pPr marL="3656532"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68" indent="0">
              <a:buNone/>
              <a:defRPr sz="1200"/>
            </a:lvl2pPr>
            <a:lvl3pPr marL="914133" indent="0">
              <a:buNone/>
              <a:defRPr sz="1000"/>
            </a:lvl3pPr>
            <a:lvl4pPr marL="1371200" indent="0">
              <a:buNone/>
              <a:defRPr sz="900"/>
            </a:lvl4pPr>
            <a:lvl5pPr marL="1828267" indent="0">
              <a:buNone/>
              <a:defRPr sz="900"/>
            </a:lvl5pPr>
            <a:lvl6pPr marL="2285333" indent="0">
              <a:buNone/>
              <a:defRPr sz="900"/>
            </a:lvl6pPr>
            <a:lvl7pPr marL="2742399" indent="0">
              <a:buNone/>
              <a:defRPr sz="900"/>
            </a:lvl7pPr>
            <a:lvl8pPr marL="3199466" indent="0">
              <a:buNone/>
              <a:defRPr sz="900"/>
            </a:lvl8pPr>
            <a:lvl9pPr marL="3656532"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76B6D4-D59E-4B7F-ABCB-C697DC5814DC}" type="datetime1">
              <a:rPr lang="en-US" smtClean="0"/>
              <a:pPr/>
              <a:t>3/22/2023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F41523-9A28-446C-9FD6-551A6DD8F6B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13" tIns="45706" rIns="91413" bIns="4570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3"/>
            <a:ext cx="8229600" cy="4525963"/>
          </a:xfrm>
          <a:prstGeom prst="rect">
            <a:avLst/>
          </a:prstGeom>
        </p:spPr>
        <p:txBody>
          <a:bodyPr vert="horz" lIns="91413" tIns="45706" rIns="91413" bIns="4570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0"/>
            <a:ext cx="2133600" cy="365125"/>
          </a:xfrm>
          <a:prstGeom prst="rect">
            <a:avLst/>
          </a:prstGeom>
        </p:spPr>
        <p:txBody>
          <a:bodyPr vert="horz" lIns="91413" tIns="45706" rIns="91413" bIns="45706" rtlCol="0" anchor="ctr"/>
          <a:lstStyle>
            <a:lvl1pPr algn="l">
              <a:defRPr sz="1200">
                <a:solidFill>
                  <a:schemeClr val="tx1">
                    <a:tint val="75000"/>
                  </a:schemeClr>
                </a:solidFill>
              </a:defRPr>
            </a:lvl1pPr>
          </a:lstStyle>
          <a:p>
            <a:fld id="{CA216580-0342-4950-9ECA-3D4D7D392DB8}" type="datetime1">
              <a:rPr lang="en-US" smtClean="0"/>
              <a:pPr/>
              <a:t>3/22/2023</a:t>
            </a:fld>
            <a:endParaRPr lang="en-US"/>
          </a:p>
        </p:txBody>
      </p:sp>
      <p:sp>
        <p:nvSpPr>
          <p:cNvPr id="5" name="Footer Placeholder 4"/>
          <p:cNvSpPr>
            <a:spLocks noGrp="1"/>
          </p:cNvSpPr>
          <p:nvPr>
            <p:ph type="ftr" sz="quarter" idx="3"/>
          </p:nvPr>
        </p:nvSpPr>
        <p:spPr>
          <a:xfrm>
            <a:off x="3124203" y="6356350"/>
            <a:ext cx="2895600" cy="365125"/>
          </a:xfrm>
          <a:prstGeom prst="rect">
            <a:avLst/>
          </a:prstGeom>
        </p:spPr>
        <p:txBody>
          <a:bodyPr vert="horz" lIns="91413" tIns="45706" rIns="91413" bIns="45706"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13" tIns="45706" rIns="91413" bIns="45706" rtlCol="0" anchor="ctr"/>
          <a:lstStyle>
            <a:lvl1pPr algn="r">
              <a:defRPr sz="1200">
                <a:solidFill>
                  <a:schemeClr val="tx1">
                    <a:tint val="75000"/>
                  </a:schemeClr>
                </a:solidFill>
              </a:defRPr>
            </a:lvl1pPr>
          </a:lstStyle>
          <a:p>
            <a:fld id="{DCF41523-9A28-446C-9FD6-551A6DD8F6B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133" rtl="0" eaLnBrk="1" latinLnBrk="0" hangingPunct="1">
        <a:spcBef>
          <a:spcPct val="0"/>
        </a:spcBef>
        <a:buNone/>
        <a:defRPr sz="4400" kern="1200">
          <a:solidFill>
            <a:schemeClr val="tx1"/>
          </a:solidFill>
          <a:latin typeface="+mj-lt"/>
          <a:ea typeface="+mj-ea"/>
          <a:cs typeface="+mj-cs"/>
        </a:defRPr>
      </a:lvl1pPr>
    </p:titleStyle>
    <p:bodyStyle>
      <a:lvl1pPr marL="342801" indent="-342801" algn="l" defTabSz="914133"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34" indent="-285666" algn="l" defTabSz="914133"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667" indent="-228533" algn="l" defTabSz="914133"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32" indent="-228533" algn="l" defTabSz="914133"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00" indent="-228533" algn="l" defTabSz="914133"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867" indent="-228533" algn="l" defTabSz="914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33" indent="-228533" algn="l" defTabSz="914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00" indent="-228533" algn="l" defTabSz="914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66" indent="-228533" algn="l" defTabSz="914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33" rtl="0" eaLnBrk="1" latinLnBrk="0" hangingPunct="1">
        <a:defRPr sz="1800" kern="1200">
          <a:solidFill>
            <a:schemeClr val="tx1"/>
          </a:solidFill>
          <a:latin typeface="+mn-lt"/>
          <a:ea typeface="+mn-ea"/>
          <a:cs typeface="+mn-cs"/>
        </a:defRPr>
      </a:lvl1pPr>
      <a:lvl2pPr marL="457068" algn="l" defTabSz="914133" rtl="0" eaLnBrk="1" latinLnBrk="0" hangingPunct="1">
        <a:defRPr sz="1800" kern="1200">
          <a:solidFill>
            <a:schemeClr val="tx1"/>
          </a:solidFill>
          <a:latin typeface="+mn-lt"/>
          <a:ea typeface="+mn-ea"/>
          <a:cs typeface="+mn-cs"/>
        </a:defRPr>
      </a:lvl2pPr>
      <a:lvl3pPr marL="914133" algn="l" defTabSz="914133" rtl="0" eaLnBrk="1" latinLnBrk="0" hangingPunct="1">
        <a:defRPr sz="1800" kern="1200">
          <a:solidFill>
            <a:schemeClr val="tx1"/>
          </a:solidFill>
          <a:latin typeface="+mn-lt"/>
          <a:ea typeface="+mn-ea"/>
          <a:cs typeface="+mn-cs"/>
        </a:defRPr>
      </a:lvl3pPr>
      <a:lvl4pPr marL="1371200" algn="l" defTabSz="914133" rtl="0" eaLnBrk="1" latinLnBrk="0" hangingPunct="1">
        <a:defRPr sz="1800" kern="1200">
          <a:solidFill>
            <a:schemeClr val="tx1"/>
          </a:solidFill>
          <a:latin typeface="+mn-lt"/>
          <a:ea typeface="+mn-ea"/>
          <a:cs typeface="+mn-cs"/>
        </a:defRPr>
      </a:lvl4pPr>
      <a:lvl5pPr marL="1828267" algn="l" defTabSz="914133" rtl="0" eaLnBrk="1" latinLnBrk="0" hangingPunct="1">
        <a:defRPr sz="1800" kern="1200">
          <a:solidFill>
            <a:schemeClr val="tx1"/>
          </a:solidFill>
          <a:latin typeface="+mn-lt"/>
          <a:ea typeface="+mn-ea"/>
          <a:cs typeface="+mn-cs"/>
        </a:defRPr>
      </a:lvl5pPr>
      <a:lvl6pPr marL="2285333" algn="l" defTabSz="914133" rtl="0" eaLnBrk="1" latinLnBrk="0" hangingPunct="1">
        <a:defRPr sz="1800" kern="1200">
          <a:solidFill>
            <a:schemeClr val="tx1"/>
          </a:solidFill>
          <a:latin typeface="+mn-lt"/>
          <a:ea typeface="+mn-ea"/>
          <a:cs typeface="+mn-cs"/>
        </a:defRPr>
      </a:lvl6pPr>
      <a:lvl7pPr marL="2742399" algn="l" defTabSz="914133" rtl="0" eaLnBrk="1" latinLnBrk="0" hangingPunct="1">
        <a:defRPr sz="1800" kern="1200">
          <a:solidFill>
            <a:schemeClr val="tx1"/>
          </a:solidFill>
          <a:latin typeface="+mn-lt"/>
          <a:ea typeface="+mn-ea"/>
          <a:cs typeface="+mn-cs"/>
        </a:defRPr>
      </a:lvl7pPr>
      <a:lvl8pPr marL="3199466" algn="l" defTabSz="914133" rtl="0" eaLnBrk="1" latinLnBrk="0" hangingPunct="1">
        <a:defRPr sz="1800" kern="1200">
          <a:solidFill>
            <a:schemeClr val="tx1"/>
          </a:solidFill>
          <a:latin typeface="+mn-lt"/>
          <a:ea typeface="+mn-ea"/>
          <a:cs typeface="+mn-cs"/>
        </a:defRPr>
      </a:lvl8pPr>
      <a:lvl9pPr marL="3656532" algn="l" defTabSz="91413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hyperlink" Target="http://en.wikipedia.org/wiki/Digitizer" TargetMode="Externa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hyperlink" Target="http://en.wikipedia.org/wiki/Personal_digital_assistan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6.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socratic.org/biology/molecular-biology-basics/proteins"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b="1" dirty="0"/>
              <a:t>Application of Neural </a:t>
            </a:r>
            <a:r>
              <a:rPr lang="en-US" sz="4000" b="1" dirty="0" smtClean="0"/>
              <a:t>Networks </a:t>
            </a:r>
            <a:r>
              <a:rPr lang="en-US" sz="4000" b="1" dirty="0"/>
              <a:t/>
            </a:r>
            <a:br>
              <a:rPr lang="en-US" sz="4000" b="1" dirty="0"/>
            </a:br>
            <a:endParaRPr lang="en-US" sz="4000" dirty="0"/>
          </a:p>
        </p:txBody>
      </p:sp>
      <p:sp>
        <p:nvSpPr>
          <p:cNvPr id="3" name="Subtitle 2"/>
          <p:cNvSpPr>
            <a:spLocks noGrp="1"/>
          </p:cNvSpPr>
          <p:nvPr>
            <p:ph type="subTitle" idx="1"/>
          </p:nvPr>
        </p:nvSpPr>
        <p:spPr>
          <a:xfrm>
            <a:off x="1447800" y="3276600"/>
            <a:ext cx="6400800" cy="1752600"/>
          </a:xfrm>
        </p:spPr>
        <p:txBody>
          <a:bodyPr>
            <a:normAutofit/>
          </a:bodyPr>
          <a:lstStyle/>
          <a:p>
            <a:r>
              <a:rPr lang="en-US" sz="4000" b="1" dirty="0" smtClean="0">
                <a:solidFill>
                  <a:schemeClr val="tx1"/>
                </a:solidFill>
                <a:latin typeface="+mj-lt"/>
              </a:rPr>
              <a:t>UNIT 5</a:t>
            </a:r>
            <a:endParaRPr lang="en-US" sz="4000" b="1" dirty="0">
              <a:solidFill>
                <a:schemeClr val="tx1"/>
              </a:solidFill>
              <a:latin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fontScale="90000"/>
          </a:bodyPr>
          <a:lstStyle/>
          <a:p>
            <a:r>
              <a:rPr lang="en-US" sz="4000" b="1" dirty="0" smtClean="0"/>
              <a:t>The Protein Folding Problem</a:t>
            </a:r>
            <a:endParaRPr lang="en-US" sz="4000" b="1" dirty="0"/>
          </a:p>
        </p:txBody>
      </p:sp>
      <p:sp>
        <p:nvSpPr>
          <p:cNvPr id="3" name="Content Placeholder 2"/>
          <p:cNvSpPr>
            <a:spLocks noGrp="1"/>
          </p:cNvSpPr>
          <p:nvPr>
            <p:ph idx="1"/>
          </p:nvPr>
        </p:nvSpPr>
        <p:spPr>
          <a:xfrm>
            <a:off x="457200" y="533400"/>
            <a:ext cx="8229600" cy="6324600"/>
          </a:xfrm>
        </p:spPr>
        <p:txBody>
          <a:bodyPr>
            <a:noAutofit/>
          </a:bodyPr>
          <a:lstStyle/>
          <a:p>
            <a:pPr algn="just"/>
            <a:r>
              <a:rPr lang="en-US" sz="2000" dirty="0" smtClean="0">
                <a:latin typeface="Times New Roman" pitchFamily="18" charset="0"/>
                <a:cs typeface="Times New Roman" pitchFamily="18" charset="0"/>
              </a:rPr>
              <a:t>The problem can be stated formally as follows.  Given the nature of an unlabeled protein sequence S and a known structural super family F, we want to predict if S belongs to F.</a:t>
            </a:r>
          </a:p>
          <a:p>
            <a:pPr algn="just"/>
            <a:r>
              <a:rPr lang="en-US" sz="2000" dirty="0" smtClean="0">
                <a:latin typeface="Times New Roman" pitchFamily="18" charset="0"/>
                <a:cs typeface="Times New Roman" pitchFamily="18" charset="0"/>
              </a:rPr>
              <a:t>From the neural network’s point of view,  each input S has a target output,  or class, F’ and the prediction accuracy of the neural network is computed by the number of correct identifications of the target for a set of inputs.</a:t>
            </a:r>
          </a:p>
          <a:p>
            <a:pPr algn="just"/>
            <a:r>
              <a:rPr lang="en-US" sz="2000" dirty="0" smtClean="0">
                <a:latin typeface="Times New Roman" pitchFamily="18" charset="0"/>
                <a:cs typeface="Times New Roman" pitchFamily="18" charset="0"/>
              </a:rPr>
              <a:t> The practical application of this scenario would be the following.</a:t>
            </a:r>
          </a:p>
          <a:p>
            <a:pPr marL="1028512" lvl="1" indent="-571445" algn="just">
              <a:buFont typeface="+mj-lt"/>
              <a:buAutoNum type="romanLcPeriod"/>
            </a:pPr>
            <a:r>
              <a:rPr lang="en-US" sz="2000" dirty="0" smtClean="0">
                <a:latin typeface="Times New Roman" pitchFamily="18" charset="0"/>
                <a:cs typeface="Times New Roman" pitchFamily="18" charset="0"/>
              </a:rPr>
              <a:t> If a certain disease X exhibited  an amino-acid sequence S, then we may be able to treat the disease X by a combination of drugs,  which are used  to treat other diseases belonging to F. </a:t>
            </a:r>
          </a:p>
          <a:p>
            <a:pPr marL="1028512" lvl="1" indent="-571445" algn="just">
              <a:buFont typeface="+mj-lt"/>
              <a:buAutoNum type="romanLcPeriod"/>
            </a:pPr>
            <a:r>
              <a:rPr lang="en-US" sz="2000" dirty="0" smtClean="0">
                <a:latin typeface="Times New Roman" pitchFamily="18" charset="0"/>
                <a:cs typeface="Times New Roman" pitchFamily="18" charset="0"/>
              </a:rPr>
              <a:t>This greatly improves our ability in treating diseases since almost always, Drugs and  treatments are formed through speculation and intelligent guessing from fast experiences with the other diseases, followed by empirical testing.</a:t>
            </a:r>
          </a:p>
          <a:p>
            <a:pPr marL="1028512" lvl="1" indent="-571445" algn="just">
              <a:buFont typeface="+mj-lt"/>
              <a:buAutoNum type="romanLcPeriod"/>
            </a:pPr>
            <a:r>
              <a:rPr lang="en-US" sz="2000" dirty="0" smtClean="0">
                <a:latin typeface="Times New Roman" pitchFamily="18" charset="0"/>
                <a:cs typeface="Times New Roman" pitchFamily="18" charset="0"/>
              </a:rPr>
              <a:t>Therefore the protein folding solution aims to rationalize the process of speculation and intelligent guessing.</a:t>
            </a:r>
          </a:p>
          <a:p>
            <a:pPr marL="1028512" lvl="1" indent="-571445" algn="just">
              <a:buFont typeface="+mj-lt"/>
              <a:buAutoNum type="romanLcPeriod"/>
            </a:pPr>
            <a:r>
              <a:rPr lang="en-US" sz="2000" dirty="0" smtClean="0">
                <a:latin typeface="Times New Roman" pitchFamily="18" charset="0"/>
                <a:cs typeface="Times New Roman" pitchFamily="18" charset="0"/>
              </a:rPr>
              <a:t>An important step in creating a neural network solution to protein folding is  providing the neural network with an input,  which is  under stable and easily recognizable by the network.</a:t>
            </a:r>
          </a:p>
          <a:p>
            <a:pPr marL="1028512" lvl="1" indent="-571445" algn="just">
              <a:buFont typeface="+mj-lt"/>
              <a:buAutoNum type="romanLcPeriod"/>
            </a:pP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10</a:t>
            </a:fld>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ANN Architecture for image compression</a:t>
            </a:r>
            <a:endParaRPr lang="en-US" b="1" dirty="0"/>
          </a:p>
        </p:txBody>
      </p:sp>
      <p:sp>
        <p:nvSpPr>
          <p:cNvPr id="4" name="Slide Number Placeholder 3"/>
          <p:cNvSpPr>
            <a:spLocks noGrp="1"/>
          </p:cNvSpPr>
          <p:nvPr>
            <p:ph type="sldNum" sz="quarter" idx="12"/>
          </p:nvPr>
        </p:nvSpPr>
        <p:spPr/>
        <p:txBody>
          <a:bodyPr/>
          <a:lstStyle/>
          <a:p>
            <a:fld id="{DCF41523-9A28-446C-9FD6-551A6DD8F6B7}" type="slidenum">
              <a:rPr lang="en-US" smtClean="0"/>
              <a:pPr/>
              <a:t>100</a:t>
            </a:fld>
            <a:endParaRPr lang="en-US"/>
          </a:p>
        </p:txBody>
      </p:sp>
      <p:pic>
        <p:nvPicPr>
          <p:cNvPr id="2050" name="Picture 2"/>
          <p:cNvPicPr>
            <a:picLocks noChangeAspect="1" noChangeArrowheads="1"/>
          </p:cNvPicPr>
          <p:nvPr/>
        </p:nvPicPr>
        <p:blipFill>
          <a:blip r:embed="rId2"/>
          <a:srcRect/>
          <a:stretch>
            <a:fillRect/>
          </a:stretch>
        </p:blipFill>
        <p:spPr bwMode="auto">
          <a:xfrm>
            <a:off x="1219200" y="1600200"/>
            <a:ext cx="6705600" cy="42616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1.1 Image compression and Decompression using Neural Network</a:t>
            </a:r>
            <a:endParaRPr lang="en-US" b="1" dirty="0"/>
          </a:p>
        </p:txBody>
      </p:sp>
      <p:sp>
        <p:nvSpPr>
          <p:cNvPr id="3" name="Content Placeholder 2"/>
          <p:cNvSpPr>
            <a:spLocks noGrp="1"/>
          </p:cNvSpPr>
          <p:nvPr>
            <p:ph idx="1"/>
          </p:nvPr>
        </p:nvSpPr>
        <p:spPr/>
        <p:txBody>
          <a:bodyPr>
            <a:normAutofit fontScale="77500" lnSpcReduction="20000"/>
          </a:bodyPr>
          <a:lstStyle/>
          <a:p>
            <a:pPr algn="just"/>
            <a:r>
              <a:rPr lang="en-US" sz="2400" dirty="0" smtClean="0">
                <a:latin typeface="Times New Roman" pitchFamily="18" charset="0"/>
                <a:cs typeface="Times New Roman" pitchFamily="18" charset="0"/>
              </a:rPr>
              <a:t>Image compression is a process of reducing the number of bits required to represent an image. </a:t>
            </a:r>
          </a:p>
          <a:p>
            <a:pPr algn="just"/>
            <a:r>
              <a:rPr lang="en-US" sz="2400" dirty="0" smtClean="0">
                <a:latin typeface="Times New Roman" pitchFamily="18" charset="0"/>
                <a:cs typeface="Times New Roman" pitchFamily="18" charset="0"/>
              </a:rPr>
              <a:t>There are a various techniques of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image compression such as vector quantization; transform coding , predictive coding and block truncation coding are some of the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compression techniques.</a:t>
            </a:r>
          </a:p>
          <a:p>
            <a:pPr algn="just"/>
            <a:r>
              <a:rPr lang="en-US" sz="2400" dirty="0" smtClean="0">
                <a:latin typeface="Times New Roman" pitchFamily="18" charset="0"/>
                <a:cs typeface="Times New Roman" pitchFamily="18" charset="0"/>
              </a:rPr>
              <a:t>ANN can also be used for image compression and reconstruction.</a:t>
            </a:r>
          </a:p>
          <a:p>
            <a:pPr algn="just"/>
            <a:r>
              <a:rPr lang="en-US" sz="2400" dirty="0" smtClean="0">
                <a:latin typeface="Times New Roman" pitchFamily="18" charset="0"/>
                <a:cs typeface="Times New Roman" pitchFamily="18" charset="0"/>
              </a:rPr>
              <a:t>The basic block back propagation network can be further extended to construct a multi-layered </a:t>
            </a:r>
            <a:r>
              <a:rPr lang="en-US" sz="2400" dirty="0" err="1" smtClean="0">
                <a:latin typeface="Times New Roman" pitchFamily="18" charset="0"/>
                <a:cs typeface="Times New Roman" pitchFamily="18" charset="0"/>
              </a:rPr>
              <a:t>perceptron</a:t>
            </a:r>
            <a:r>
              <a:rPr lang="en-US" sz="2400" dirty="0" smtClean="0">
                <a:latin typeface="Times New Roman" pitchFamily="18" charset="0"/>
                <a:cs typeface="Times New Roman" pitchFamily="18" charset="0"/>
              </a:rPr>
              <a:t> neural network by adding two more hidden layers into the existing network, in which the three hidden layers are termed as combiner layer, compressor layer and </a:t>
            </a:r>
            <a:r>
              <a:rPr lang="en-US" sz="2400" dirty="0" err="1" smtClean="0">
                <a:latin typeface="Times New Roman" pitchFamily="18" charset="0"/>
                <a:cs typeface="Times New Roman" pitchFamily="18" charset="0"/>
              </a:rPr>
              <a:t>decombiner</a:t>
            </a:r>
            <a:r>
              <a:rPr lang="en-US" sz="2400" dirty="0" smtClean="0">
                <a:latin typeface="Times New Roman" pitchFamily="18" charset="0"/>
                <a:cs typeface="Times New Roman" pitchFamily="18" charset="0"/>
              </a:rPr>
              <a:t> layer respectively.</a:t>
            </a:r>
          </a:p>
          <a:p>
            <a:pPr algn="just"/>
            <a:r>
              <a:rPr lang="en-US" sz="2400" dirty="0" smtClean="0">
                <a:latin typeface="Times New Roman" pitchFamily="18" charset="0"/>
                <a:cs typeface="Times New Roman" pitchFamily="18" charset="0"/>
              </a:rPr>
              <a:t>The training scheme applies the complete training set simultaneously to all neural networks and use signal-to noise  ratio to roughly classify the image blocks into the same number of subsets as that of neural networks. </a:t>
            </a:r>
          </a:p>
          <a:p>
            <a:pPr algn="just"/>
            <a:r>
              <a:rPr lang="en-US" sz="2400" dirty="0" smtClean="0">
                <a:latin typeface="Times New Roman" pitchFamily="18" charset="0"/>
                <a:cs typeface="Times New Roman" pitchFamily="18" charset="0"/>
              </a:rPr>
              <a:t>After this initial coarse classification is completed, each neural network is then further trained by its corresponding refined sub-set of training blocks. All the image blocks roughly trained the neural network. </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101</a:t>
            </a:fld>
            <a:endParaRPr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b="1" dirty="0" smtClean="0"/>
              <a:t>1.2 Image Restoration Using Neural Networks</a:t>
            </a:r>
            <a:br>
              <a:rPr lang="en-US" b="1" dirty="0" smtClean="0"/>
            </a:br>
            <a:endParaRPr lang="en-US" b="1" dirty="0"/>
          </a:p>
        </p:txBody>
      </p:sp>
      <p:sp>
        <p:nvSpPr>
          <p:cNvPr id="3" name="Content Placeholder 2"/>
          <p:cNvSpPr>
            <a:spLocks noGrp="1"/>
          </p:cNvSpPr>
          <p:nvPr>
            <p:ph idx="1"/>
          </p:nvPr>
        </p:nvSpPr>
        <p:spPr/>
        <p:txBody>
          <a:bodyPr>
            <a:normAutofit fontScale="85000" lnSpcReduction="10000"/>
          </a:bodyPr>
          <a:lstStyle/>
          <a:p>
            <a:pPr algn="just"/>
            <a:r>
              <a:rPr lang="en-US" sz="2400" dirty="0" smtClean="0">
                <a:latin typeface="Times New Roman" pitchFamily="18" charset="0"/>
                <a:cs typeface="Times New Roman" pitchFamily="18" charset="0"/>
              </a:rPr>
              <a:t>The training of weights in the neural layer by usual learning algorithms or estimation by simple calculations is an interesting alternative to classical methods.</a:t>
            </a:r>
          </a:p>
          <a:p>
            <a:pPr algn="just"/>
            <a:r>
              <a:rPr lang="en-US" sz="2400" dirty="0" smtClean="0">
                <a:latin typeface="Times New Roman" pitchFamily="18" charset="0"/>
                <a:cs typeface="Times New Roman" pitchFamily="18" charset="0"/>
              </a:rPr>
              <a:t>The adjustment of weights makes a fitting quality criterion necessary. This criterion can be varied according to the demands of the application.</a:t>
            </a:r>
          </a:p>
          <a:p>
            <a:pPr algn="just"/>
            <a:r>
              <a:rPr lang="en-US" sz="2400" dirty="0" smtClean="0">
                <a:latin typeface="Times New Roman" pitchFamily="18" charset="0"/>
                <a:cs typeface="Times New Roman" pitchFamily="18" charset="0"/>
              </a:rPr>
              <a:t>In image restoration the output of the correcting system should be as much equivalent to the original object  intensity distribution as possible. </a:t>
            </a:r>
          </a:p>
          <a:p>
            <a:pPr algn="just"/>
            <a:r>
              <a:rPr lang="en-US" sz="2400" dirty="0" smtClean="0">
                <a:latin typeface="Times New Roman" pitchFamily="18" charset="0"/>
                <a:cs typeface="Times New Roman" pitchFamily="18" charset="0"/>
              </a:rPr>
              <a:t>Here, an  adaptive three neural network algorithms were presented. The presented neural network algorithms have been divided such as image compression, decomposition, and restoration. </a:t>
            </a:r>
          </a:p>
          <a:p>
            <a:pPr algn="just"/>
            <a:r>
              <a:rPr lang="en-US" sz="2400" dirty="0" smtClean="0">
                <a:latin typeface="Times New Roman" pitchFamily="18" charset="0"/>
                <a:cs typeface="Times New Roman" pitchFamily="18" charset="0"/>
              </a:rPr>
              <a:t>First the image is compressed using ANN1, and then this compressed image is  reconstructed by ANN2. This reconstructed image has some distortion and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So the last stage the </a:t>
            </a:r>
            <a:r>
              <a:rPr lang="en-US" sz="2400" dirty="0" err="1" smtClean="0">
                <a:latin typeface="Times New Roman" pitchFamily="18" charset="0"/>
                <a:cs typeface="Times New Roman" pitchFamily="18" charset="0"/>
              </a:rPr>
              <a:t>recostructed</a:t>
            </a:r>
            <a:r>
              <a:rPr lang="en-US" sz="2400" dirty="0" smtClean="0">
                <a:latin typeface="Times New Roman" pitchFamily="18" charset="0"/>
                <a:cs typeface="Times New Roman" pitchFamily="18" charset="0"/>
              </a:rPr>
              <a:t> image is restored by ANN3. </a:t>
            </a:r>
          </a:p>
          <a:p>
            <a:pPr algn="just"/>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102</a:t>
            </a:fld>
            <a:endParaRPr 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smtClean="0">
                <a:cs typeface="Times New Roman" pitchFamily="18" charset="0"/>
              </a:rPr>
              <a:t>2. Application of Artificial Neural Networks for Real Time Data Compression</a:t>
            </a:r>
            <a:br>
              <a:rPr lang="en-US" b="1" dirty="0" smtClean="0">
                <a:cs typeface="Times New Roman" pitchFamily="18" charset="0"/>
              </a:rPr>
            </a:br>
            <a:endParaRPr lang="en-US" b="1"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b="1" dirty="0" smtClean="0"/>
              <a:t>Introduction</a:t>
            </a:r>
            <a:endParaRPr lang="en-US" sz="4000" b="1" dirty="0"/>
          </a:p>
        </p:txBody>
      </p:sp>
      <p:sp>
        <p:nvSpPr>
          <p:cNvPr id="3" name="Content Placeholder 2"/>
          <p:cNvSpPr>
            <a:spLocks noGrp="1"/>
          </p:cNvSpPr>
          <p:nvPr>
            <p:ph idx="1"/>
          </p:nvPr>
        </p:nvSpPr>
        <p:spPr>
          <a:xfrm>
            <a:off x="457200" y="1066801"/>
            <a:ext cx="8229600" cy="5059366"/>
          </a:xfrm>
        </p:spPr>
        <p:txBody>
          <a:bodyPr>
            <a:normAutofit fontScale="92500" lnSpcReduction="10000"/>
          </a:bodyPr>
          <a:lstStyle/>
          <a:p>
            <a:pPr algn="just"/>
            <a:r>
              <a:rPr lang="en-US" sz="2400" dirty="0" smtClean="0">
                <a:latin typeface="Times New Roman" pitchFamily="18" charset="0"/>
                <a:cs typeface="Times New Roman" pitchFamily="18" charset="0"/>
              </a:rPr>
              <a:t>In today’s world of global communications, people seek information almost as soon as it is made available. </a:t>
            </a:r>
          </a:p>
          <a:p>
            <a:pPr algn="just"/>
            <a:r>
              <a:rPr lang="en-US" sz="2400" dirty="0" smtClean="0">
                <a:latin typeface="Times New Roman" pitchFamily="18" charset="0"/>
                <a:cs typeface="Times New Roman" pitchFamily="18" charset="0"/>
              </a:rPr>
              <a:t>A classic example of this is news reporting where broadcasting companies compete with each other to deliver high qualities of broadcast/telecast.</a:t>
            </a:r>
          </a:p>
          <a:p>
            <a:pPr algn="just"/>
            <a:r>
              <a:rPr lang="en-US" sz="2400" dirty="0" smtClean="0">
                <a:latin typeface="Times New Roman" pitchFamily="18" charset="0"/>
                <a:cs typeface="Times New Roman" pitchFamily="18" charset="0"/>
              </a:rPr>
              <a:t>This is now increasingly possible due to the development of higher data rates in communication as well as newer technologies for delivering us that information instantaneously.</a:t>
            </a:r>
          </a:p>
          <a:p>
            <a:pPr algn="just"/>
            <a:r>
              <a:rPr lang="en-US" sz="2400" dirty="0" smtClean="0">
                <a:latin typeface="Times New Roman" pitchFamily="18" charset="0"/>
                <a:cs typeface="Times New Roman" pitchFamily="18" charset="0"/>
              </a:rPr>
              <a:t>One  such area of communication is the Internet where the number of users double each year.</a:t>
            </a:r>
          </a:p>
          <a:p>
            <a:pPr algn="just"/>
            <a:r>
              <a:rPr lang="en-US" sz="2400" dirty="0" smtClean="0">
                <a:latin typeface="Times New Roman" pitchFamily="18" charset="0"/>
                <a:cs typeface="Times New Roman" pitchFamily="18" charset="0"/>
              </a:rPr>
              <a:t>This puts increasing pressure on the communications bandwidth available.</a:t>
            </a:r>
          </a:p>
          <a:p>
            <a:pPr algn="just"/>
            <a:r>
              <a:rPr lang="en-US" sz="2400" dirty="0" smtClean="0">
                <a:latin typeface="Times New Roman" pitchFamily="18" charset="0"/>
                <a:cs typeface="Times New Roman" pitchFamily="18" charset="0"/>
              </a:rPr>
              <a:t>One way of mitigating such effects is to adopt a method of compression that works in real time. </a:t>
            </a:r>
          </a:p>
          <a:p>
            <a:pPr algn="just"/>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104</a:t>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sz="4000" b="1" dirty="0" smtClean="0"/>
              <a:t>Continued…</a:t>
            </a:r>
            <a:endParaRPr lang="en-US" sz="4000" b="1" dirty="0"/>
          </a:p>
        </p:txBody>
      </p:sp>
      <p:sp>
        <p:nvSpPr>
          <p:cNvPr id="3" name="Content Placeholder 2"/>
          <p:cNvSpPr>
            <a:spLocks noGrp="1"/>
          </p:cNvSpPr>
          <p:nvPr>
            <p:ph idx="1"/>
          </p:nvPr>
        </p:nvSpPr>
        <p:spPr>
          <a:xfrm>
            <a:off x="457200" y="1066800"/>
            <a:ext cx="8229600" cy="4602163"/>
          </a:xfrm>
        </p:spPr>
        <p:txBody>
          <a:bodyPr>
            <a:normAutofit fontScale="85000" lnSpcReduction="20000"/>
          </a:bodyPr>
          <a:lstStyle/>
          <a:p>
            <a:pPr algn="just"/>
            <a:r>
              <a:rPr lang="en-US" sz="2400" dirty="0" smtClean="0">
                <a:latin typeface="Times New Roman" pitchFamily="18" charset="0"/>
                <a:cs typeface="Times New Roman" pitchFamily="18" charset="0"/>
              </a:rPr>
              <a:t>Data compression techniques often involve  compact representations by identifying and using structures within the data itself. </a:t>
            </a:r>
          </a:p>
          <a:p>
            <a:pPr algn="just"/>
            <a:r>
              <a:rPr lang="en-US" sz="2400" dirty="0" smtClean="0">
                <a:latin typeface="Times New Roman" pitchFamily="18" charset="0"/>
                <a:cs typeface="Times New Roman" pitchFamily="18" charset="0"/>
              </a:rPr>
              <a:t>These structures usually have some degree of variance between themselves. </a:t>
            </a:r>
          </a:p>
          <a:p>
            <a:pPr algn="just"/>
            <a:r>
              <a:rPr lang="en-US" sz="2400" dirty="0" smtClean="0">
                <a:latin typeface="Times New Roman" pitchFamily="18" charset="0"/>
                <a:cs typeface="Times New Roman" pitchFamily="18" charset="0"/>
              </a:rPr>
              <a:t>An ANN approach  helps simplify the recognition of these complex variances and subsequently the classification of theses data.</a:t>
            </a:r>
          </a:p>
          <a:p>
            <a:pPr algn="just"/>
            <a:r>
              <a:rPr lang="en-US" sz="2400" dirty="0" smtClean="0">
                <a:latin typeface="Times New Roman" pitchFamily="18" charset="0"/>
                <a:cs typeface="Times New Roman" pitchFamily="18" charset="0"/>
              </a:rPr>
              <a:t>Real time data compression involves the identification of the probability distribution function(PDFs) or the density of each of the features for each file containing such data. By using this ANN approach for data classification, one can then decode a Huffman data compression engine. If this scheme could be employed on an Internet Service Provider(ISP) server, then at the user end a decoder(a Huffman decoder engine) could retrieve the original values. </a:t>
            </a:r>
          </a:p>
          <a:p>
            <a:pPr algn="just"/>
            <a:r>
              <a:rPr lang="en-US" sz="2400" dirty="0" smtClean="0">
                <a:latin typeface="Times New Roman" pitchFamily="18" charset="0"/>
                <a:cs typeface="Times New Roman" pitchFamily="18" charset="0"/>
              </a:rPr>
              <a:t>The objective of this method is to demonstrate a scheme for compressing data based on the feature content of the data present within html files, which make up the bulk of all Internet related formats. It is based on some experimental work involving Self-Organizing Maps and a Huffman encoder/decoder engine.   </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105</a:t>
            </a:fld>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smtClean="0"/>
              <a:t>3. Image Compression using Direct Solution Method Based Neural Network</a:t>
            </a: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534400" cy="1143000"/>
          </a:xfrm>
        </p:spPr>
        <p:txBody>
          <a:bodyPr>
            <a:normAutofit/>
          </a:bodyPr>
          <a:lstStyle/>
          <a:p>
            <a:r>
              <a:rPr lang="en-US" b="1" dirty="0" smtClean="0"/>
              <a:t>Introduction</a:t>
            </a:r>
            <a:endParaRPr lang="en-US" b="1" dirty="0"/>
          </a:p>
        </p:txBody>
      </p:sp>
      <p:sp>
        <p:nvSpPr>
          <p:cNvPr id="3" name="Content Placeholder 2"/>
          <p:cNvSpPr>
            <a:spLocks noGrp="1"/>
          </p:cNvSpPr>
          <p:nvPr>
            <p:ph idx="1"/>
          </p:nvPr>
        </p:nvSpPr>
        <p:spPr>
          <a:xfrm>
            <a:off x="457200" y="1828800"/>
            <a:ext cx="8229600" cy="4297366"/>
          </a:xfrm>
        </p:spPr>
        <p:txBody>
          <a:bodyPr>
            <a:normAutofit fontScale="92500" lnSpcReduction="10000"/>
          </a:bodyPr>
          <a:lstStyle/>
          <a:p>
            <a:pPr algn="just"/>
            <a:r>
              <a:rPr lang="en-US" sz="2400" dirty="0" smtClean="0">
                <a:latin typeface="Times New Roman" pitchFamily="18" charset="0"/>
                <a:cs typeface="Times New Roman" pitchFamily="18" charset="0"/>
              </a:rPr>
              <a:t>This technique includes steps to break down large images into smaller windows and to eliminate redundant information. Furthermore, the technique employs a neural network trained by a non-iterative, direct solution method.</a:t>
            </a:r>
          </a:p>
          <a:p>
            <a:pPr algn="just"/>
            <a:r>
              <a:rPr lang="en-US" sz="2400" dirty="0" smtClean="0">
                <a:latin typeface="Times New Roman" pitchFamily="18" charset="0"/>
                <a:cs typeface="Times New Roman" pitchFamily="18" charset="0"/>
              </a:rPr>
              <a:t>An Error </a:t>
            </a:r>
            <a:r>
              <a:rPr lang="en-US" sz="2400" dirty="0" err="1" smtClean="0">
                <a:latin typeface="Times New Roman" pitchFamily="18" charset="0"/>
                <a:cs typeface="Times New Roman" pitchFamily="18" charset="0"/>
              </a:rPr>
              <a:t>Backpropagation</a:t>
            </a:r>
            <a:r>
              <a:rPr lang="en-US" sz="2400" dirty="0" smtClean="0">
                <a:latin typeface="Times New Roman" pitchFamily="18" charset="0"/>
                <a:cs typeface="Times New Roman" pitchFamily="18" charset="0"/>
              </a:rPr>
              <a:t> (EBP) algorithm is also used to train the neural network, and both the training algorithms are compared.</a:t>
            </a:r>
          </a:p>
          <a:p>
            <a:pPr algn="just"/>
            <a:r>
              <a:rPr lang="en-US" sz="2400" dirty="0" smtClean="0">
                <a:latin typeface="Times New Roman" pitchFamily="18" charset="0"/>
                <a:cs typeface="Times New Roman" pitchFamily="18" charset="0"/>
              </a:rPr>
              <a:t>A number of experiments have been conducted. The results obtained, such as compression ratio and transfer time of the compressed images are presented.</a:t>
            </a:r>
          </a:p>
          <a:p>
            <a:pPr algn="just"/>
            <a:r>
              <a:rPr lang="en-US" sz="2400" dirty="0" smtClean="0">
                <a:latin typeface="Times New Roman" pitchFamily="18" charset="0"/>
                <a:cs typeface="Times New Roman" pitchFamily="18" charset="0"/>
              </a:rPr>
              <a:t>The result convey information about the compression ratio achieved, the  quality of the image after decompression, and a comparison of the transfer time of both original and compressed images over the communication line.</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107</a:t>
            </a:fld>
            <a:endParaRPr 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Introduction</a:t>
            </a:r>
            <a:endParaRPr lang="en-US" dirty="0"/>
          </a:p>
        </p:txBody>
      </p:sp>
      <p:sp>
        <p:nvSpPr>
          <p:cNvPr id="3" name="Content Placeholder 2"/>
          <p:cNvSpPr>
            <a:spLocks noGrp="1"/>
          </p:cNvSpPr>
          <p:nvPr>
            <p:ph idx="1"/>
          </p:nvPr>
        </p:nvSpPr>
        <p:spPr/>
        <p:txBody>
          <a:bodyPr>
            <a:normAutofit/>
          </a:bodyPr>
          <a:lstStyle/>
          <a:p>
            <a:pPr algn="just"/>
            <a:r>
              <a:rPr lang="en-US" sz="2400" dirty="0" smtClean="0">
                <a:latin typeface="Times New Roman" pitchFamily="18" charset="0"/>
                <a:cs typeface="Times New Roman" pitchFamily="18" charset="0"/>
              </a:rPr>
              <a:t>The transport of images across communication paths is an expensive process. Image compression provides an option for reducing the number of bits in transmission.</a:t>
            </a:r>
          </a:p>
          <a:p>
            <a:pPr algn="just"/>
            <a:r>
              <a:rPr lang="en-US" sz="2400" dirty="0" smtClean="0">
                <a:latin typeface="Times New Roman" pitchFamily="18" charset="0"/>
                <a:cs typeface="Times New Roman" pitchFamily="18" charset="0"/>
              </a:rPr>
              <a:t>This in turn helps increase  the volume of data transferred in a space of time, along with reducing the cost required.</a:t>
            </a:r>
          </a:p>
          <a:p>
            <a:pPr algn="just"/>
            <a:r>
              <a:rPr lang="en-US" sz="2400" dirty="0" smtClean="0">
                <a:latin typeface="Times New Roman" pitchFamily="18" charset="0"/>
                <a:cs typeface="Times New Roman" pitchFamily="18" charset="0"/>
              </a:rPr>
              <a:t>It has become increasingly important to most computer networks, as the volume of data traffic has begun to exceed their capacity for transmission. </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108</a:t>
            </a:fld>
            <a:endParaRPr 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Direct Solution Method Based Neural Network</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sz="2400" dirty="0" smtClean="0">
                <a:latin typeface="Times New Roman" pitchFamily="18" charset="0"/>
                <a:cs typeface="Times New Roman" pitchFamily="18" charset="0"/>
              </a:rPr>
              <a:t>Here presented a brief description of a neural network that uses DSM for training of the hidden layer.</a:t>
            </a:r>
          </a:p>
          <a:p>
            <a:pPr algn="just">
              <a:buNone/>
            </a:pPr>
            <a:r>
              <a:rPr lang="en-US" sz="2400" b="1" dirty="0" smtClean="0">
                <a:latin typeface="Times New Roman" pitchFamily="18" charset="0"/>
                <a:cs typeface="Times New Roman" pitchFamily="18" charset="0"/>
              </a:rPr>
              <a:t>Step 1:  </a:t>
            </a:r>
            <a:r>
              <a:rPr lang="en-US" sz="2400" dirty="0" smtClean="0">
                <a:latin typeface="Times New Roman" pitchFamily="18" charset="0"/>
                <a:cs typeface="Times New Roman" pitchFamily="18" charset="0"/>
              </a:rPr>
              <a:t>Consider a two layer MLP with a single hidden layer.</a:t>
            </a:r>
          </a:p>
          <a:p>
            <a:pPr algn="just">
              <a:buNone/>
            </a:pPr>
            <a:r>
              <a:rPr lang="en-US" sz="2400" b="1" dirty="0" smtClean="0">
                <a:latin typeface="Times New Roman" pitchFamily="18" charset="0"/>
                <a:cs typeface="Times New Roman" pitchFamily="18" charset="0"/>
              </a:rPr>
              <a:t>Step 2:  </a:t>
            </a:r>
            <a:r>
              <a:rPr lang="en-US" sz="2400" dirty="0" smtClean="0">
                <a:latin typeface="Times New Roman" pitchFamily="18" charset="0"/>
                <a:cs typeface="Times New Roman" pitchFamily="18" charset="0"/>
              </a:rPr>
              <a:t>Initialize the weights of the hidden layer to small random values.</a:t>
            </a:r>
          </a:p>
          <a:p>
            <a:pPr algn="just">
              <a:buNone/>
            </a:pPr>
            <a:r>
              <a:rPr lang="en-US" sz="2400" b="1" dirty="0" smtClean="0">
                <a:latin typeface="Times New Roman" pitchFamily="18" charset="0"/>
                <a:cs typeface="Times New Roman" pitchFamily="18" charset="0"/>
              </a:rPr>
              <a:t>Step 3: </a:t>
            </a:r>
            <a:r>
              <a:rPr lang="en-US" sz="2400" dirty="0" smtClean="0">
                <a:latin typeface="Times New Roman" pitchFamily="18" charset="0"/>
                <a:cs typeface="Times New Roman" pitchFamily="18" charset="0"/>
              </a:rPr>
              <a:t>Present the input vectors (8X8 windows) and desired output vectors (8 x 8 windows).</a:t>
            </a:r>
          </a:p>
          <a:p>
            <a:pPr algn="just">
              <a:buNone/>
            </a:pPr>
            <a:r>
              <a:rPr lang="en-US" sz="2400" b="1" dirty="0" smtClean="0">
                <a:latin typeface="Times New Roman" pitchFamily="18" charset="0"/>
                <a:cs typeface="Times New Roman" pitchFamily="18" charset="0"/>
              </a:rPr>
              <a:t>Step 4: </a:t>
            </a:r>
            <a:r>
              <a:rPr lang="en-US" sz="2400" dirty="0" smtClean="0">
                <a:latin typeface="Times New Roman" pitchFamily="18" charset="0"/>
                <a:cs typeface="Times New Roman" pitchFamily="18" charset="0"/>
              </a:rPr>
              <a:t>Develop a linear system of equations for the output layer. Convert the output nonlinear activation function into a liner function. Develop a system of equations.</a:t>
            </a:r>
          </a:p>
          <a:p>
            <a:pPr algn="just">
              <a:buNone/>
            </a:pPr>
            <a:r>
              <a:rPr lang="en-US" sz="2400" b="1" dirty="0" smtClean="0">
                <a:latin typeface="Times New Roman" pitchFamily="18" charset="0"/>
                <a:cs typeface="Times New Roman" pitchFamily="18" charset="0"/>
              </a:rPr>
              <a:t>Step 5: </a:t>
            </a:r>
            <a:r>
              <a:rPr lang="en-US" sz="2400" dirty="0" smtClean="0">
                <a:latin typeface="Times New Roman" pitchFamily="18" charset="0"/>
                <a:cs typeface="Times New Roman" pitchFamily="18" charset="0"/>
              </a:rPr>
              <a:t>Calculate the weights of the output layer.</a:t>
            </a:r>
          </a:p>
          <a:p>
            <a:pPr algn="just">
              <a:buNone/>
            </a:pPr>
            <a:r>
              <a:rPr lang="en-US" sz="2400" b="1" dirty="0" smtClean="0">
                <a:latin typeface="Times New Roman" pitchFamily="18" charset="0"/>
                <a:cs typeface="Times New Roman" pitchFamily="18" charset="0"/>
              </a:rPr>
              <a:t>Step 6: </a:t>
            </a:r>
            <a:r>
              <a:rPr lang="en-US" sz="2400" dirty="0" smtClean="0">
                <a:latin typeface="Times New Roman" pitchFamily="18" charset="0"/>
                <a:cs typeface="Times New Roman" pitchFamily="18" charset="0"/>
              </a:rPr>
              <a:t>Repeat the Steps 4 through 6 for each neuron in the hidden layer.</a:t>
            </a:r>
          </a:p>
          <a:p>
            <a:pPr algn="just">
              <a:buNone/>
            </a:pPr>
            <a:endParaRPr lang="en-US" sz="2400" dirty="0" smtClean="0">
              <a:latin typeface="Times New Roman" pitchFamily="18" charset="0"/>
              <a:cs typeface="Times New Roman" pitchFamily="18" charset="0"/>
            </a:endParaRPr>
          </a:p>
          <a:p>
            <a:pPr algn="just"/>
            <a:endParaRPr lang="en-US" sz="2400" dirty="0" smtClean="0">
              <a:latin typeface="Times New Roman" pitchFamily="18" charset="0"/>
              <a:cs typeface="Times New Roman" pitchFamily="18" charset="0"/>
            </a:endParaRPr>
          </a:p>
          <a:p>
            <a:pPr algn="just"/>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109</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Feature Extraction by Neural Networks</a:t>
            </a:r>
            <a:endParaRPr lang="en-US" b="1" dirty="0"/>
          </a:p>
        </p:txBody>
      </p:sp>
      <p:sp>
        <p:nvSpPr>
          <p:cNvPr id="3" name="Content Placeholder 2"/>
          <p:cNvSpPr>
            <a:spLocks noGrp="1"/>
          </p:cNvSpPr>
          <p:nvPr>
            <p:ph idx="1"/>
          </p:nvPr>
        </p:nvSpPr>
        <p:spPr/>
        <p:txBody>
          <a:bodyPr>
            <a:normAutofit fontScale="85000" lnSpcReduction="20000"/>
          </a:bodyPr>
          <a:lstStyle/>
          <a:p>
            <a:pPr algn="just"/>
            <a:r>
              <a:rPr lang="en-US" sz="2400" dirty="0" smtClean="0">
                <a:latin typeface="Times New Roman" pitchFamily="18" charset="0"/>
                <a:cs typeface="Times New Roman" pitchFamily="18" charset="0"/>
              </a:rPr>
              <a:t>Proteins sequences are expressed by one-dimensional sequences of amino acids.</a:t>
            </a:r>
          </a:p>
          <a:p>
            <a:pPr algn="just"/>
            <a:r>
              <a:rPr lang="en-US" sz="2400" dirty="0" smtClean="0">
                <a:latin typeface="Times New Roman" pitchFamily="18" charset="0"/>
                <a:cs typeface="Times New Roman" pitchFamily="18" charset="0"/>
              </a:rPr>
              <a:t> Amino acids are expressed by the 20-letter alphabets={A,C,D,E,F,G,H,IK,L,M,N,P,Q,R,S,T,V,W,Y}.</a:t>
            </a:r>
          </a:p>
          <a:p>
            <a:pPr algn="just"/>
            <a:r>
              <a:rPr lang="en-US" sz="2400" dirty="0" smtClean="0">
                <a:latin typeface="Times New Roman" pitchFamily="18" charset="0"/>
                <a:cs typeface="Times New Roman" pitchFamily="18" charset="0"/>
              </a:rPr>
              <a:t> An example sequence chain is PVKTNVK.</a:t>
            </a:r>
          </a:p>
          <a:p>
            <a:pPr algn="just"/>
            <a:r>
              <a:rPr lang="en-US" sz="2400" dirty="0" smtClean="0">
                <a:latin typeface="Times New Roman" pitchFamily="18" charset="0"/>
                <a:cs typeface="Times New Roman" pitchFamily="18" charset="0"/>
              </a:rPr>
              <a:t>However it is extremely inefficient to pass this chain to the Neural network system for structural prediction purposes.</a:t>
            </a:r>
          </a:p>
          <a:p>
            <a:pPr algn="just"/>
            <a:r>
              <a:rPr lang="en-US" sz="2400" dirty="0" smtClean="0">
                <a:latin typeface="Times New Roman" pitchFamily="18" charset="0"/>
                <a:cs typeface="Times New Roman" pitchFamily="18" charset="0"/>
              </a:rPr>
              <a:t> A very critical element in the neural system’s accuracy and efficiency is the sequence encoding  schemes since its ability to recognize underlying regularities depends on how easily the system can parse and generalize its inputs.</a:t>
            </a:r>
          </a:p>
          <a:p>
            <a:pPr algn="just"/>
            <a:r>
              <a:rPr lang="en-US" sz="2400" dirty="0" smtClean="0">
                <a:latin typeface="Times New Roman" pitchFamily="18" charset="0"/>
                <a:cs typeface="Times New Roman" pitchFamily="18" charset="0"/>
              </a:rPr>
              <a:t> Most of the times, inputs undergo not one but multiple encoding schemes, each intending to extract certain  aspect of the given sequence. An encoding, known as the 2-gram amino acid encoding, extracts  the occurrence of two letter patterns. In the given patterns above , PVKTNVK, it would yield the following information: PV:1, VK:2, KT:1, TN:1,NV:1. </a:t>
            </a:r>
          </a:p>
        </p:txBody>
      </p:sp>
      <p:sp>
        <p:nvSpPr>
          <p:cNvPr id="4" name="Slide Number Placeholder 3"/>
          <p:cNvSpPr>
            <a:spLocks noGrp="1"/>
          </p:cNvSpPr>
          <p:nvPr>
            <p:ph type="sldNum" sz="quarter" idx="12"/>
          </p:nvPr>
        </p:nvSpPr>
        <p:spPr/>
        <p:txBody>
          <a:bodyPr/>
          <a:lstStyle/>
          <a:p>
            <a:fld id="{DCF41523-9A28-446C-9FD6-551A6DD8F6B7}" type="slidenum">
              <a:rPr lang="en-US" smtClean="0"/>
              <a:pPr/>
              <a:t>11</a:t>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Training the weights of the Hidden Layer</a:t>
            </a:r>
            <a:endParaRPr lang="en-US" b="1" dirty="0"/>
          </a:p>
        </p:txBody>
      </p:sp>
      <p:sp>
        <p:nvSpPr>
          <p:cNvPr id="4" name="Slide Number Placeholder 3"/>
          <p:cNvSpPr>
            <a:spLocks noGrp="1"/>
          </p:cNvSpPr>
          <p:nvPr>
            <p:ph type="sldNum" sz="quarter" idx="12"/>
          </p:nvPr>
        </p:nvSpPr>
        <p:spPr/>
        <p:txBody>
          <a:bodyPr/>
          <a:lstStyle/>
          <a:p>
            <a:fld id="{DCF41523-9A28-446C-9FD6-551A6DD8F6B7}" type="slidenum">
              <a:rPr lang="en-US" smtClean="0"/>
              <a:pPr/>
              <a:t>110</a:t>
            </a:fld>
            <a:endParaRPr lang="en-US"/>
          </a:p>
        </p:txBody>
      </p:sp>
      <p:pic>
        <p:nvPicPr>
          <p:cNvPr id="2050" name="Picture 2"/>
          <p:cNvPicPr>
            <a:picLocks noGrp="1" noChangeAspect="1" noChangeArrowheads="1"/>
          </p:cNvPicPr>
          <p:nvPr>
            <p:ph idx="1"/>
          </p:nvPr>
        </p:nvPicPr>
        <p:blipFill>
          <a:blip r:embed="rId2"/>
          <a:srcRect t="13335"/>
          <a:stretch>
            <a:fillRect/>
          </a:stretch>
        </p:blipFill>
        <p:spPr bwMode="auto">
          <a:xfrm>
            <a:off x="228600" y="2133600"/>
            <a:ext cx="8915400" cy="2476191"/>
          </a:xfrm>
          <a:prstGeom prst="rect">
            <a:avLst/>
          </a:prstGeom>
          <a:noFill/>
          <a:ln w="9525">
            <a:noFill/>
            <a:miter lim="800000"/>
            <a:headEnd/>
            <a:tailEnd/>
          </a:ln>
          <a:effec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Compression and Decompression of Image within the ANN</a:t>
            </a:r>
            <a:endParaRPr lang="en-US" b="1" dirty="0"/>
          </a:p>
        </p:txBody>
      </p:sp>
      <p:sp>
        <p:nvSpPr>
          <p:cNvPr id="4" name="Slide Number Placeholder 3"/>
          <p:cNvSpPr>
            <a:spLocks noGrp="1"/>
          </p:cNvSpPr>
          <p:nvPr>
            <p:ph type="sldNum" sz="quarter" idx="12"/>
          </p:nvPr>
        </p:nvSpPr>
        <p:spPr/>
        <p:txBody>
          <a:bodyPr/>
          <a:lstStyle/>
          <a:p>
            <a:fld id="{DCF41523-9A28-446C-9FD6-551A6DD8F6B7}" type="slidenum">
              <a:rPr lang="en-US" smtClean="0"/>
              <a:pPr/>
              <a:t>111</a:t>
            </a:fld>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457200" y="2052008"/>
            <a:ext cx="8229600" cy="3622346"/>
          </a:xfrm>
          <a:prstGeom prst="rect">
            <a:avLst/>
          </a:prstGeom>
          <a:noFill/>
          <a:ln w="9525">
            <a:noFill/>
            <a:miter lim="800000"/>
            <a:headEnd/>
            <a:tailEnd/>
          </a:ln>
          <a:effec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Training the Weights of the Output Layer</a:t>
            </a:r>
            <a:endParaRPr lang="en-US" b="1" dirty="0"/>
          </a:p>
        </p:txBody>
      </p:sp>
      <p:sp>
        <p:nvSpPr>
          <p:cNvPr id="4" name="Slide Number Placeholder 3"/>
          <p:cNvSpPr>
            <a:spLocks noGrp="1"/>
          </p:cNvSpPr>
          <p:nvPr>
            <p:ph type="sldNum" sz="quarter" idx="12"/>
          </p:nvPr>
        </p:nvSpPr>
        <p:spPr/>
        <p:txBody>
          <a:bodyPr/>
          <a:lstStyle/>
          <a:p>
            <a:fld id="{DCF41523-9A28-446C-9FD6-551A6DD8F6B7}" type="slidenum">
              <a:rPr lang="en-US" smtClean="0"/>
              <a:pPr/>
              <a:t>112</a:t>
            </a:fld>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381000" y="2057400"/>
            <a:ext cx="8229600" cy="2133600"/>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Algorithm for image Compression and Decompression </a:t>
            </a:r>
            <a:endParaRPr lang="en-US" b="1" dirty="0"/>
          </a:p>
        </p:txBody>
      </p:sp>
      <p:sp>
        <p:nvSpPr>
          <p:cNvPr id="3" name="Content Placeholder 2"/>
          <p:cNvSpPr>
            <a:spLocks noGrp="1"/>
          </p:cNvSpPr>
          <p:nvPr>
            <p:ph idx="1"/>
          </p:nvPr>
        </p:nvSpPr>
        <p:spPr>
          <a:xfrm>
            <a:off x="457200" y="1600203"/>
            <a:ext cx="8229600" cy="1142997"/>
          </a:xfrm>
        </p:spPr>
        <p:txBody>
          <a:bodyPr>
            <a:normAutofit lnSpcReduction="10000"/>
          </a:bodyPr>
          <a:lstStyle/>
          <a:p>
            <a:pPr algn="just"/>
            <a:r>
              <a:rPr lang="en-US" sz="2400" dirty="0" smtClean="0">
                <a:latin typeface="Times New Roman" pitchFamily="18" charset="0"/>
                <a:cs typeface="Times New Roman" pitchFamily="18" charset="0"/>
              </a:rPr>
              <a:t>Many steps must be taken before an image can be successfully compressed using either conventional or intelligent methods. The steps proposed for image compression are as follows: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113</a:t>
            </a:fld>
            <a:endParaRPr lang="en-US"/>
          </a:p>
        </p:txBody>
      </p:sp>
      <p:pic>
        <p:nvPicPr>
          <p:cNvPr id="4098" name="Picture 2"/>
          <p:cNvPicPr>
            <a:picLocks noChangeAspect="1" noChangeArrowheads="1"/>
          </p:cNvPicPr>
          <p:nvPr/>
        </p:nvPicPr>
        <p:blipFill>
          <a:blip r:embed="rId2"/>
          <a:srcRect/>
          <a:stretch>
            <a:fillRect/>
          </a:stretch>
        </p:blipFill>
        <p:spPr bwMode="auto">
          <a:xfrm>
            <a:off x="0" y="2971800"/>
            <a:ext cx="9144000" cy="2190750"/>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Algorithm for image Compression and Decompression </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CF41523-9A28-446C-9FD6-551A6DD8F6B7}" type="slidenum">
              <a:rPr lang="en-US" smtClean="0"/>
              <a:pPr/>
              <a:t>114</a:t>
            </a:fld>
            <a:endParaRPr lang="en-US"/>
          </a:p>
        </p:txBody>
      </p:sp>
      <p:pic>
        <p:nvPicPr>
          <p:cNvPr id="5122" name="Picture 2"/>
          <p:cNvPicPr>
            <a:picLocks noChangeAspect="1" noChangeArrowheads="1"/>
          </p:cNvPicPr>
          <p:nvPr/>
        </p:nvPicPr>
        <p:blipFill>
          <a:blip r:embed="rId2"/>
          <a:srcRect l="4375" r="4375"/>
          <a:stretch>
            <a:fillRect/>
          </a:stretch>
        </p:blipFill>
        <p:spPr bwMode="auto">
          <a:xfrm>
            <a:off x="0" y="895350"/>
            <a:ext cx="9144000" cy="5962650"/>
          </a:xfrm>
          <a:prstGeom prst="rect">
            <a:avLst/>
          </a:prstGeom>
          <a:noFill/>
          <a:ln w="9525">
            <a:noFill/>
            <a:miter lim="800000"/>
            <a:headEnd/>
            <a:tailEnd/>
          </a:ln>
          <a:effec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Algorithm for image Compression and Decompression </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CF41523-9A28-446C-9FD6-551A6DD8F6B7}" type="slidenum">
              <a:rPr lang="en-US" smtClean="0"/>
              <a:pPr/>
              <a:t>115</a:t>
            </a:fld>
            <a:endParaRPr lang="en-US"/>
          </a:p>
        </p:txBody>
      </p:sp>
      <p:pic>
        <p:nvPicPr>
          <p:cNvPr id="6146" name="Picture 2"/>
          <p:cNvPicPr>
            <a:picLocks noChangeAspect="1" noChangeArrowheads="1"/>
          </p:cNvPicPr>
          <p:nvPr/>
        </p:nvPicPr>
        <p:blipFill>
          <a:blip r:embed="rId2"/>
          <a:srcRect l="6875" r="3125"/>
          <a:stretch>
            <a:fillRect/>
          </a:stretch>
        </p:blipFill>
        <p:spPr bwMode="auto">
          <a:xfrm>
            <a:off x="0" y="1371600"/>
            <a:ext cx="9144000" cy="5486400"/>
          </a:xfrm>
          <a:prstGeom prst="rect">
            <a:avLst/>
          </a:prstGeom>
          <a:noFill/>
          <a:ln w="9525">
            <a:noFill/>
            <a:miter lim="800000"/>
            <a:headEnd/>
            <a:tailEnd/>
          </a:ln>
          <a:effec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Neural Network in Robotics</a:t>
            </a:r>
            <a:endParaRPr lang="en-US"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Neural Network in Robotics</a:t>
            </a:r>
            <a:endParaRPr lang="en-US" dirty="0"/>
          </a:p>
        </p:txBody>
      </p:sp>
      <p:sp>
        <p:nvSpPr>
          <p:cNvPr id="4" name="Slide Number Placeholder 3"/>
          <p:cNvSpPr>
            <a:spLocks noGrp="1"/>
          </p:cNvSpPr>
          <p:nvPr>
            <p:ph type="sldNum" sz="quarter" idx="12"/>
          </p:nvPr>
        </p:nvSpPr>
        <p:spPr/>
        <p:txBody>
          <a:bodyPr/>
          <a:lstStyle/>
          <a:p>
            <a:fld id="{DCF41523-9A28-446C-9FD6-551A6DD8F6B7}" type="slidenum">
              <a:rPr lang="en-US" smtClean="0"/>
              <a:pPr/>
              <a:t>117</a:t>
            </a:fld>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1066800" y="1295400"/>
            <a:ext cx="7391400" cy="5105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Neural Network in Robotics</a:t>
            </a:r>
            <a:endParaRPr lang="en-US" dirty="0"/>
          </a:p>
        </p:txBody>
      </p:sp>
      <p:sp>
        <p:nvSpPr>
          <p:cNvPr id="5" name="Slide Number Placeholder 4"/>
          <p:cNvSpPr>
            <a:spLocks noGrp="1"/>
          </p:cNvSpPr>
          <p:nvPr>
            <p:ph type="sldNum" sz="quarter" idx="12"/>
          </p:nvPr>
        </p:nvSpPr>
        <p:spPr/>
        <p:txBody>
          <a:bodyPr/>
          <a:lstStyle/>
          <a:p>
            <a:fld id="{DCF41523-9A28-446C-9FD6-551A6DD8F6B7}" type="slidenum">
              <a:rPr lang="en-US" smtClean="0"/>
              <a:pPr/>
              <a:t>118</a:t>
            </a:fld>
            <a:endParaRPr lang="en-US"/>
          </a:p>
        </p:txBody>
      </p:sp>
      <p:pic>
        <p:nvPicPr>
          <p:cNvPr id="12290" name="Picture 2"/>
          <p:cNvPicPr>
            <a:picLocks noGrp="1" noChangeAspect="1" noChangeArrowheads="1"/>
          </p:cNvPicPr>
          <p:nvPr>
            <p:ph idx="1"/>
          </p:nvPr>
        </p:nvPicPr>
        <p:blipFill>
          <a:blip r:embed="rId2"/>
          <a:srcRect/>
          <a:stretch>
            <a:fillRect/>
          </a:stretch>
        </p:blipFill>
        <p:spPr bwMode="auto">
          <a:xfrm>
            <a:off x="762000" y="1600200"/>
            <a:ext cx="8077200" cy="4724399"/>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Neural Network in Robotics</a:t>
            </a:r>
            <a:endParaRPr lang="en-US" dirty="0"/>
          </a:p>
        </p:txBody>
      </p:sp>
      <p:sp>
        <p:nvSpPr>
          <p:cNvPr id="4" name="Slide Number Placeholder 3"/>
          <p:cNvSpPr>
            <a:spLocks noGrp="1"/>
          </p:cNvSpPr>
          <p:nvPr>
            <p:ph type="sldNum" sz="quarter" idx="12"/>
          </p:nvPr>
        </p:nvSpPr>
        <p:spPr/>
        <p:txBody>
          <a:bodyPr/>
          <a:lstStyle/>
          <a:p>
            <a:fld id="{DCF41523-9A28-446C-9FD6-551A6DD8F6B7}" type="slidenum">
              <a:rPr lang="en-US" smtClean="0"/>
              <a:pPr/>
              <a:t>119</a:t>
            </a:fld>
            <a:endParaRPr lang="en-US"/>
          </a:p>
        </p:txBody>
      </p:sp>
      <p:pic>
        <p:nvPicPr>
          <p:cNvPr id="13314" name="Picture 2"/>
          <p:cNvPicPr>
            <a:picLocks noGrp="1" noChangeAspect="1" noChangeArrowheads="1"/>
          </p:cNvPicPr>
          <p:nvPr>
            <p:ph idx="1"/>
          </p:nvPr>
        </p:nvPicPr>
        <p:blipFill>
          <a:blip r:embed="rId2"/>
          <a:srcRect/>
          <a:stretch>
            <a:fillRect/>
          </a:stretch>
        </p:blipFill>
        <p:spPr bwMode="auto">
          <a:xfrm>
            <a:off x="304800" y="1524000"/>
            <a:ext cx="8458200" cy="45720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Feature Extraction by Neural Networks</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sz="2400" dirty="0" smtClean="0">
                <a:latin typeface="Times New Roman" pitchFamily="18" charset="0"/>
                <a:cs typeface="Times New Roman" pitchFamily="18" charset="0"/>
              </a:rPr>
              <a:t>The 2-gram amino acid encoding can be then used in conjunction to the 2-gram exchange group encoding where a 6-letter exchange group{e1,e2,e3,e4,e5,e6} is used to sequence in the 20-letter amino acid sequence, where e1 € {H,R,K}, e2 € {D,E,N,O}, e3 € {C}, e4 € {S,T,P,A,G}, e5 € {M,I,L,V}, e6 € {F,Y,W}</a:t>
            </a:r>
          </a:p>
          <a:p>
            <a:pPr algn="just"/>
            <a:r>
              <a:rPr lang="en-US" sz="2400" dirty="0" smtClean="0">
                <a:latin typeface="Times New Roman" pitchFamily="18" charset="0"/>
                <a:cs typeface="Times New Roman" pitchFamily="18" charset="0"/>
              </a:rPr>
              <a:t>The PVKTNVK sequence would be represented in the 2-gram exchange group encoding scheme, as e4e5e1e4e2e5e1. such an encoding scheme is used to make the total number of possible inputs a smaller number since it uses a 6-letter alphabet rather than a 20-letter alphabet. </a:t>
            </a:r>
          </a:p>
          <a:p>
            <a:pPr algn="just"/>
            <a:r>
              <a:rPr lang="en-US" sz="2400" dirty="0" smtClean="0">
                <a:latin typeface="Times New Roman" pitchFamily="18" charset="0"/>
                <a:cs typeface="Times New Roman" pitchFamily="18" charset="0"/>
              </a:rPr>
              <a:t>There are many such encoding schemes for converting amino acid sequence into more “neural network friendly” formats for further processing and classifying them into known three-dimensional structures. </a:t>
            </a:r>
          </a:p>
          <a:p>
            <a:endParaRPr lang="en-US" dirty="0"/>
          </a:p>
        </p:txBody>
      </p:sp>
      <p:sp>
        <p:nvSpPr>
          <p:cNvPr id="4" name="Slide Number Placeholder 3"/>
          <p:cNvSpPr>
            <a:spLocks noGrp="1"/>
          </p:cNvSpPr>
          <p:nvPr>
            <p:ph type="sldNum" sz="quarter" idx="12"/>
          </p:nvPr>
        </p:nvSpPr>
        <p:spPr/>
        <p:txBody>
          <a:bodyPr/>
          <a:lstStyle/>
          <a:p>
            <a:fld id="{DCF41523-9A28-446C-9FD6-551A6DD8F6B7}" type="slidenum">
              <a:rPr lang="en-US" smtClean="0"/>
              <a:pPr/>
              <a:t>12</a:t>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Neural Network in Robotics</a:t>
            </a:r>
            <a:endParaRPr lang="en-US" dirty="0"/>
          </a:p>
        </p:txBody>
      </p:sp>
      <p:sp>
        <p:nvSpPr>
          <p:cNvPr id="4" name="Slide Number Placeholder 3"/>
          <p:cNvSpPr>
            <a:spLocks noGrp="1"/>
          </p:cNvSpPr>
          <p:nvPr>
            <p:ph type="sldNum" sz="quarter" idx="12"/>
          </p:nvPr>
        </p:nvSpPr>
        <p:spPr/>
        <p:txBody>
          <a:bodyPr/>
          <a:lstStyle/>
          <a:p>
            <a:fld id="{DCF41523-9A28-446C-9FD6-551A6DD8F6B7}" type="slidenum">
              <a:rPr lang="en-US" smtClean="0"/>
              <a:pPr/>
              <a:t>120</a:t>
            </a:fld>
            <a:endParaRPr lang="en-US"/>
          </a:p>
        </p:txBody>
      </p:sp>
      <p:pic>
        <p:nvPicPr>
          <p:cNvPr id="24578" name="Picture 2"/>
          <p:cNvPicPr>
            <a:picLocks noGrp="1" noChangeAspect="1" noChangeArrowheads="1"/>
          </p:cNvPicPr>
          <p:nvPr>
            <p:ph idx="1"/>
          </p:nvPr>
        </p:nvPicPr>
        <p:blipFill>
          <a:blip r:embed="rId2"/>
          <a:srcRect/>
          <a:stretch>
            <a:fillRect/>
          </a:stretch>
        </p:blipFill>
        <p:spPr bwMode="auto">
          <a:xfrm>
            <a:off x="533400" y="1295400"/>
            <a:ext cx="8610600" cy="5562600"/>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Neural Network in Robotics</a:t>
            </a:r>
            <a:endParaRPr lang="en-US" dirty="0"/>
          </a:p>
        </p:txBody>
      </p:sp>
      <p:sp>
        <p:nvSpPr>
          <p:cNvPr id="4" name="Slide Number Placeholder 3"/>
          <p:cNvSpPr>
            <a:spLocks noGrp="1"/>
          </p:cNvSpPr>
          <p:nvPr>
            <p:ph type="sldNum" sz="quarter" idx="12"/>
          </p:nvPr>
        </p:nvSpPr>
        <p:spPr/>
        <p:txBody>
          <a:bodyPr/>
          <a:lstStyle/>
          <a:p>
            <a:fld id="{DCF41523-9A28-446C-9FD6-551A6DD8F6B7}" type="slidenum">
              <a:rPr lang="en-US" smtClean="0"/>
              <a:pPr/>
              <a:t>121</a:t>
            </a:fld>
            <a:endParaRPr lang="en-US"/>
          </a:p>
        </p:txBody>
      </p:sp>
      <p:pic>
        <p:nvPicPr>
          <p:cNvPr id="25602" name="Picture 2"/>
          <p:cNvPicPr>
            <a:picLocks noGrp="1" noChangeAspect="1" noChangeArrowheads="1"/>
          </p:cNvPicPr>
          <p:nvPr>
            <p:ph idx="1"/>
          </p:nvPr>
        </p:nvPicPr>
        <p:blipFill>
          <a:blip r:embed="rId2"/>
          <a:srcRect/>
          <a:stretch>
            <a:fillRect/>
          </a:stretch>
        </p:blipFill>
        <p:spPr bwMode="auto">
          <a:xfrm>
            <a:off x="381000" y="1219200"/>
            <a:ext cx="8153399" cy="4952999"/>
          </a:xfrm>
          <a:prstGeom prst="rect">
            <a:avLst/>
          </a:prstGeom>
          <a:noFill/>
          <a:ln w="9525">
            <a:noFill/>
            <a:miter lim="800000"/>
            <a:headEnd/>
            <a:tailEnd/>
          </a:ln>
          <a:effec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Neural Network in Robotics</a:t>
            </a:r>
            <a:endParaRPr lang="en-US" dirty="0"/>
          </a:p>
        </p:txBody>
      </p:sp>
      <p:sp>
        <p:nvSpPr>
          <p:cNvPr id="4" name="Slide Number Placeholder 3"/>
          <p:cNvSpPr>
            <a:spLocks noGrp="1"/>
          </p:cNvSpPr>
          <p:nvPr>
            <p:ph type="sldNum" sz="quarter" idx="12"/>
          </p:nvPr>
        </p:nvSpPr>
        <p:spPr/>
        <p:txBody>
          <a:bodyPr/>
          <a:lstStyle/>
          <a:p>
            <a:fld id="{DCF41523-9A28-446C-9FD6-551A6DD8F6B7}" type="slidenum">
              <a:rPr lang="en-US" smtClean="0"/>
              <a:pPr/>
              <a:t>122</a:t>
            </a:fld>
            <a:endParaRPr lang="en-US"/>
          </a:p>
        </p:txBody>
      </p:sp>
      <p:pic>
        <p:nvPicPr>
          <p:cNvPr id="26626" name="Picture 2"/>
          <p:cNvPicPr>
            <a:picLocks noGrp="1" noChangeAspect="1" noChangeArrowheads="1"/>
          </p:cNvPicPr>
          <p:nvPr>
            <p:ph idx="1"/>
          </p:nvPr>
        </p:nvPicPr>
        <p:blipFill>
          <a:blip r:embed="rId2"/>
          <a:srcRect/>
          <a:stretch>
            <a:fillRect/>
          </a:stretch>
        </p:blipFill>
        <p:spPr bwMode="auto">
          <a:xfrm>
            <a:off x="304800" y="1295400"/>
            <a:ext cx="8305800" cy="4953000"/>
          </a:xfrm>
          <a:prstGeom prst="rect">
            <a:avLst/>
          </a:prstGeom>
          <a:noFill/>
          <a:ln w="9525">
            <a:noFill/>
            <a:miter lim="800000"/>
            <a:headEnd/>
            <a:tailEnd/>
          </a:ln>
          <a:effec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Neural Network in Robotics</a:t>
            </a:r>
            <a:endParaRPr lang="en-US" dirty="0"/>
          </a:p>
        </p:txBody>
      </p:sp>
      <p:sp>
        <p:nvSpPr>
          <p:cNvPr id="4" name="Slide Number Placeholder 3"/>
          <p:cNvSpPr>
            <a:spLocks noGrp="1"/>
          </p:cNvSpPr>
          <p:nvPr>
            <p:ph type="sldNum" sz="quarter" idx="12"/>
          </p:nvPr>
        </p:nvSpPr>
        <p:spPr/>
        <p:txBody>
          <a:bodyPr/>
          <a:lstStyle/>
          <a:p>
            <a:fld id="{DCF41523-9A28-446C-9FD6-551A6DD8F6B7}" type="slidenum">
              <a:rPr lang="en-US" smtClean="0"/>
              <a:pPr/>
              <a:t>123</a:t>
            </a:fld>
            <a:endParaRPr lang="en-US"/>
          </a:p>
        </p:txBody>
      </p:sp>
      <p:pic>
        <p:nvPicPr>
          <p:cNvPr id="27650" name="Picture 2"/>
          <p:cNvPicPr>
            <a:picLocks noGrp="1" noChangeAspect="1" noChangeArrowheads="1"/>
          </p:cNvPicPr>
          <p:nvPr>
            <p:ph idx="1"/>
          </p:nvPr>
        </p:nvPicPr>
        <p:blipFill>
          <a:blip r:embed="rId2"/>
          <a:srcRect/>
          <a:stretch>
            <a:fillRect/>
          </a:stretch>
        </p:blipFill>
        <p:spPr bwMode="auto">
          <a:xfrm>
            <a:off x="457200" y="1295399"/>
            <a:ext cx="8458200" cy="4876801"/>
          </a:xfrm>
          <a:prstGeom prst="rect">
            <a:avLst/>
          </a:prstGeom>
          <a:noFill/>
          <a:ln w="9525">
            <a:noFill/>
            <a:miter lim="800000"/>
            <a:headEnd/>
            <a:tailEnd/>
          </a:ln>
          <a:effec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Neural Network in Robotics</a:t>
            </a:r>
            <a:endParaRPr lang="en-US" dirty="0"/>
          </a:p>
        </p:txBody>
      </p:sp>
      <p:sp>
        <p:nvSpPr>
          <p:cNvPr id="4" name="Slide Number Placeholder 3"/>
          <p:cNvSpPr>
            <a:spLocks noGrp="1"/>
          </p:cNvSpPr>
          <p:nvPr>
            <p:ph type="sldNum" sz="quarter" idx="12"/>
          </p:nvPr>
        </p:nvSpPr>
        <p:spPr/>
        <p:txBody>
          <a:bodyPr/>
          <a:lstStyle/>
          <a:p>
            <a:fld id="{DCF41523-9A28-446C-9FD6-551A6DD8F6B7}" type="slidenum">
              <a:rPr lang="en-US" smtClean="0"/>
              <a:pPr/>
              <a:t>124</a:t>
            </a:fld>
            <a:endParaRPr lang="en-US"/>
          </a:p>
        </p:txBody>
      </p:sp>
      <p:pic>
        <p:nvPicPr>
          <p:cNvPr id="28674" name="Picture 2"/>
          <p:cNvPicPr>
            <a:picLocks noGrp="1" noChangeAspect="1" noChangeArrowheads="1"/>
          </p:cNvPicPr>
          <p:nvPr>
            <p:ph idx="1"/>
          </p:nvPr>
        </p:nvPicPr>
        <p:blipFill>
          <a:blip r:embed="rId2"/>
          <a:srcRect/>
          <a:stretch>
            <a:fillRect/>
          </a:stretch>
        </p:blipFill>
        <p:spPr bwMode="auto">
          <a:xfrm>
            <a:off x="457200" y="1295400"/>
            <a:ext cx="8305800" cy="5029200"/>
          </a:xfrm>
          <a:prstGeom prst="rect">
            <a:avLst/>
          </a:prstGeom>
          <a:noFill/>
          <a:ln w="9525">
            <a:noFill/>
            <a:miter lim="800000"/>
            <a:headEnd/>
            <a:tailEnd/>
          </a:ln>
          <a:effec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Neural Network in Robotics</a:t>
            </a:r>
            <a:endParaRPr lang="en-US" dirty="0"/>
          </a:p>
        </p:txBody>
      </p:sp>
      <p:sp>
        <p:nvSpPr>
          <p:cNvPr id="4" name="Slide Number Placeholder 3"/>
          <p:cNvSpPr>
            <a:spLocks noGrp="1"/>
          </p:cNvSpPr>
          <p:nvPr>
            <p:ph type="sldNum" sz="quarter" idx="12"/>
          </p:nvPr>
        </p:nvSpPr>
        <p:spPr/>
        <p:txBody>
          <a:bodyPr/>
          <a:lstStyle/>
          <a:p>
            <a:fld id="{DCF41523-9A28-446C-9FD6-551A6DD8F6B7}" type="slidenum">
              <a:rPr lang="en-US" smtClean="0"/>
              <a:pPr/>
              <a:t>125</a:t>
            </a:fld>
            <a:endParaRPr lang="en-US"/>
          </a:p>
        </p:txBody>
      </p:sp>
      <p:pic>
        <p:nvPicPr>
          <p:cNvPr id="29698" name="Picture 2"/>
          <p:cNvPicPr>
            <a:picLocks noGrp="1" noChangeAspect="1" noChangeArrowheads="1"/>
          </p:cNvPicPr>
          <p:nvPr>
            <p:ph idx="1"/>
          </p:nvPr>
        </p:nvPicPr>
        <p:blipFill>
          <a:blip r:embed="rId2"/>
          <a:srcRect/>
          <a:stretch>
            <a:fillRect/>
          </a:stretch>
        </p:blipFill>
        <p:spPr bwMode="auto">
          <a:xfrm>
            <a:off x="838200" y="1524000"/>
            <a:ext cx="6800850" cy="3815556"/>
          </a:xfrm>
          <a:prstGeom prst="rect">
            <a:avLst/>
          </a:prstGeom>
          <a:noFill/>
          <a:ln w="9525">
            <a:noFill/>
            <a:miter lim="800000"/>
            <a:headEnd/>
            <a:tailEnd/>
          </a:ln>
          <a:effec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Neural Network in Robotics</a:t>
            </a:r>
            <a:endParaRPr lang="en-US" dirty="0"/>
          </a:p>
        </p:txBody>
      </p:sp>
      <p:sp>
        <p:nvSpPr>
          <p:cNvPr id="4" name="Slide Number Placeholder 3"/>
          <p:cNvSpPr>
            <a:spLocks noGrp="1"/>
          </p:cNvSpPr>
          <p:nvPr>
            <p:ph type="sldNum" sz="quarter" idx="12"/>
          </p:nvPr>
        </p:nvSpPr>
        <p:spPr/>
        <p:txBody>
          <a:bodyPr/>
          <a:lstStyle/>
          <a:p>
            <a:fld id="{DCF41523-9A28-446C-9FD6-551A6DD8F6B7}" type="slidenum">
              <a:rPr lang="en-US" smtClean="0"/>
              <a:pPr/>
              <a:t>126</a:t>
            </a:fld>
            <a:endParaRPr lang="en-US"/>
          </a:p>
        </p:txBody>
      </p:sp>
      <p:pic>
        <p:nvPicPr>
          <p:cNvPr id="11266" name="Picture 2"/>
          <p:cNvPicPr>
            <a:picLocks noGrp="1" noChangeAspect="1" noChangeArrowheads="1"/>
          </p:cNvPicPr>
          <p:nvPr>
            <p:ph idx="1"/>
          </p:nvPr>
        </p:nvPicPr>
        <p:blipFill>
          <a:blip r:embed="rId2"/>
          <a:srcRect/>
          <a:stretch>
            <a:fillRect/>
          </a:stretch>
        </p:blipFill>
        <p:spPr bwMode="auto">
          <a:xfrm>
            <a:off x="609600" y="1447800"/>
            <a:ext cx="7543800" cy="43434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b="1" dirty="0" smtClean="0"/>
              <a:t>Neural Networks in Pattern Recognition</a:t>
            </a:r>
            <a:endParaRPr lang="en-US" sz="40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0478" y="2"/>
            <a:ext cx="5944743" cy="628374"/>
          </a:xfrm>
          <a:prstGeom prst="rect">
            <a:avLst/>
          </a:prstGeom>
        </p:spPr>
        <p:txBody>
          <a:bodyPr vert="horz" wrap="square" lIns="0" tIns="12697" rIns="0" bIns="0" rtlCol="0">
            <a:spAutoFit/>
          </a:bodyPr>
          <a:lstStyle/>
          <a:p>
            <a:pPr marL="12697">
              <a:spcBef>
                <a:spcPts val="100"/>
              </a:spcBef>
            </a:pPr>
            <a:r>
              <a:rPr sz="4000" b="1" dirty="0"/>
              <a:t>What</a:t>
            </a:r>
            <a:r>
              <a:rPr sz="4000" b="1" spc="-40" dirty="0"/>
              <a:t> </a:t>
            </a:r>
            <a:r>
              <a:rPr sz="4000" b="1" spc="-5" dirty="0"/>
              <a:t>are</a:t>
            </a:r>
            <a:r>
              <a:rPr sz="4000" b="1" spc="-40" dirty="0"/>
              <a:t> </a:t>
            </a:r>
            <a:r>
              <a:rPr sz="4000" b="1" dirty="0"/>
              <a:t>Patterns?</a:t>
            </a:r>
          </a:p>
        </p:txBody>
      </p:sp>
      <p:sp>
        <p:nvSpPr>
          <p:cNvPr id="3" name="object 3"/>
          <p:cNvSpPr txBox="1"/>
          <p:nvPr/>
        </p:nvSpPr>
        <p:spPr>
          <a:xfrm>
            <a:off x="535940" y="1624025"/>
            <a:ext cx="7956550" cy="443067"/>
          </a:xfrm>
          <a:prstGeom prst="rect">
            <a:avLst/>
          </a:prstGeom>
        </p:spPr>
        <p:txBody>
          <a:bodyPr vert="horz" wrap="square" lIns="0" tIns="12062" rIns="0" bIns="0" rtlCol="0">
            <a:spAutoFit/>
          </a:bodyPr>
          <a:lstStyle/>
          <a:p>
            <a:pPr marL="355495" indent="-342801">
              <a:spcBef>
                <a:spcPts val="95"/>
              </a:spcBef>
              <a:buChar char="•"/>
              <a:tabLst>
                <a:tab pos="354860" algn="l"/>
                <a:tab pos="355495" algn="l"/>
              </a:tabLst>
            </a:pPr>
            <a:r>
              <a:rPr sz="2800" dirty="0">
                <a:latin typeface="Arial MT"/>
                <a:cs typeface="Arial MT"/>
              </a:rPr>
              <a:t>Laws </a:t>
            </a:r>
            <a:r>
              <a:rPr sz="2800" spc="-5" dirty="0">
                <a:latin typeface="Arial MT"/>
                <a:cs typeface="Arial MT"/>
              </a:rPr>
              <a:t>of</a:t>
            </a:r>
            <a:r>
              <a:rPr sz="2800" dirty="0">
                <a:latin typeface="Arial MT"/>
                <a:cs typeface="Arial MT"/>
              </a:rPr>
              <a:t> Physics</a:t>
            </a:r>
            <a:r>
              <a:rPr sz="2800" spc="5" dirty="0">
                <a:latin typeface="Arial MT"/>
                <a:cs typeface="Arial MT"/>
              </a:rPr>
              <a:t> </a:t>
            </a:r>
            <a:r>
              <a:rPr sz="2800" spc="-5" dirty="0">
                <a:latin typeface="Arial MT"/>
                <a:cs typeface="Arial MT"/>
              </a:rPr>
              <a:t>&amp;</a:t>
            </a:r>
            <a:r>
              <a:rPr sz="2800" spc="-15" dirty="0">
                <a:latin typeface="Arial MT"/>
                <a:cs typeface="Arial MT"/>
              </a:rPr>
              <a:t> </a:t>
            </a:r>
            <a:r>
              <a:rPr sz="2800" dirty="0">
                <a:latin typeface="Arial MT"/>
                <a:cs typeface="Arial MT"/>
              </a:rPr>
              <a:t>Chemistry</a:t>
            </a:r>
            <a:r>
              <a:rPr sz="2800" spc="10" dirty="0">
                <a:latin typeface="Arial MT"/>
                <a:cs typeface="Arial MT"/>
              </a:rPr>
              <a:t> </a:t>
            </a:r>
            <a:r>
              <a:rPr sz="2800" dirty="0">
                <a:latin typeface="Arial MT"/>
                <a:cs typeface="Arial MT"/>
              </a:rPr>
              <a:t>generate</a:t>
            </a:r>
            <a:r>
              <a:rPr sz="2800" spc="15" dirty="0">
                <a:latin typeface="Arial MT"/>
                <a:cs typeface="Arial MT"/>
              </a:rPr>
              <a:t> </a:t>
            </a:r>
            <a:r>
              <a:rPr sz="2800" dirty="0">
                <a:latin typeface="Arial MT"/>
                <a:cs typeface="Arial MT"/>
              </a:rPr>
              <a:t>patterns.</a:t>
            </a:r>
            <a:endParaRPr sz="2800">
              <a:latin typeface="Arial MT"/>
              <a:cs typeface="Arial MT"/>
            </a:endParaRPr>
          </a:p>
        </p:txBody>
      </p:sp>
      <p:pic>
        <p:nvPicPr>
          <p:cNvPr id="4" name="object 4"/>
          <p:cNvPicPr/>
          <p:nvPr/>
        </p:nvPicPr>
        <p:blipFill>
          <a:blip r:embed="rId2" cstate="print"/>
          <a:stretch>
            <a:fillRect/>
          </a:stretch>
        </p:blipFill>
        <p:spPr>
          <a:xfrm>
            <a:off x="2514603" y="2286000"/>
            <a:ext cx="4099503" cy="3947160"/>
          </a:xfrm>
          <a:prstGeom prst="rect">
            <a:avLst/>
          </a:prstGeom>
        </p:spPr>
      </p:pic>
      <p:sp>
        <p:nvSpPr>
          <p:cNvPr id="5" name="Slide Number Placeholder 4"/>
          <p:cNvSpPr>
            <a:spLocks noGrp="1"/>
          </p:cNvSpPr>
          <p:nvPr>
            <p:ph type="sldNum" sz="quarter" idx="12"/>
          </p:nvPr>
        </p:nvSpPr>
        <p:spPr/>
        <p:txBody>
          <a:bodyPr/>
          <a:lstStyle/>
          <a:p>
            <a:fld id="{DCF41523-9A28-446C-9FD6-551A6DD8F6B7}"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7801" y="2"/>
            <a:ext cx="5766500" cy="628374"/>
          </a:xfrm>
          <a:prstGeom prst="rect">
            <a:avLst/>
          </a:prstGeom>
        </p:spPr>
        <p:txBody>
          <a:bodyPr vert="horz" wrap="square" lIns="0" tIns="12697" rIns="0" bIns="0" rtlCol="0">
            <a:spAutoFit/>
          </a:bodyPr>
          <a:lstStyle/>
          <a:p>
            <a:pPr marL="12697">
              <a:spcBef>
                <a:spcPts val="100"/>
              </a:spcBef>
            </a:pPr>
            <a:r>
              <a:rPr sz="4000" b="1" spc="-5" dirty="0"/>
              <a:t>Patterns</a:t>
            </a:r>
            <a:r>
              <a:rPr sz="4000" b="1" spc="-25" dirty="0"/>
              <a:t> </a:t>
            </a:r>
            <a:r>
              <a:rPr sz="4000" b="1" spc="-5"/>
              <a:t>in</a:t>
            </a:r>
            <a:r>
              <a:rPr sz="4000" b="1" spc="-25"/>
              <a:t> </a:t>
            </a:r>
            <a:r>
              <a:rPr sz="4000" b="1" smtClean="0"/>
              <a:t>Astronomy</a:t>
            </a:r>
            <a:endParaRPr sz="4000" b="1" dirty="0"/>
          </a:p>
        </p:txBody>
      </p:sp>
      <p:sp>
        <p:nvSpPr>
          <p:cNvPr id="3" name="object 3"/>
          <p:cNvSpPr txBox="1"/>
          <p:nvPr/>
        </p:nvSpPr>
        <p:spPr>
          <a:xfrm>
            <a:off x="535943" y="1624025"/>
            <a:ext cx="6986905" cy="443067"/>
          </a:xfrm>
          <a:prstGeom prst="rect">
            <a:avLst/>
          </a:prstGeom>
        </p:spPr>
        <p:txBody>
          <a:bodyPr vert="horz" wrap="square" lIns="0" tIns="12062" rIns="0" bIns="0" rtlCol="0">
            <a:spAutoFit/>
          </a:bodyPr>
          <a:lstStyle/>
          <a:p>
            <a:pPr marL="355495" indent="-342801">
              <a:spcBef>
                <a:spcPts val="95"/>
              </a:spcBef>
              <a:buChar char="•"/>
              <a:tabLst>
                <a:tab pos="354860" algn="l"/>
                <a:tab pos="355495" algn="l"/>
              </a:tabLst>
            </a:pPr>
            <a:r>
              <a:rPr sz="2800" spc="-5" dirty="0">
                <a:latin typeface="Arial MT"/>
                <a:cs typeface="Arial MT"/>
              </a:rPr>
              <a:t>Humans</a:t>
            </a:r>
            <a:r>
              <a:rPr sz="2800" spc="20" dirty="0">
                <a:latin typeface="Arial MT"/>
                <a:cs typeface="Arial MT"/>
              </a:rPr>
              <a:t> </a:t>
            </a:r>
            <a:r>
              <a:rPr sz="2800" dirty="0">
                <a:latin typeface="Arial MT"/>
                <a:cs typeface="Arial MT"/>
              </a:rPr>
              <a:t>tend</a:t>
            </a:r>
            <a:r>
              <a:rPr sz="2800" spc="5" dirty="0">
                <a:latin typeface="Arial MT"/>
                <a:cs typeface="Arial MT"/>
              </a:rPr>
              <a:t> </a:t>
            </a:r>
            <a:r>
              <a:rPr sz="2800" dirty="0">
                <a:latin typeface="Arial MT"/>
                <a:cs typeface="Arial MT"/>
              </a:rPr>
              <a:t>to see patterns</a:t>
            </a:r>
            <a:r>
              <a:rPr sz="2800" spc="5" dirty="0">
                <a:latin typeface="Arial MT"/>
                <a:cs typeface="Arial MT"/>
              </a:rPr>
              <a:t> </a:t>
            </a:r>
            <a:r>
              <a:rPr sz="2800" dirty="0">
                <a:latin typeface="Arial MT"/>
                <a:cs typeface="Arial MT"/>
              </a:rPr>
              <a:t>everywhere.</a:t>
            </a:r>
            <a:endParaRPr sz="2800">
              <a:latin typeface="Arial MT"/>
              <a:cs typeface="Arial MT"/>
            </a:endParaRPr>
          </a:p>
        </p:txBody>
      </p:sp>
      <p:pic>
        <p:nvPicPr>
          <p:cNvPr id="4" name="object 4"/>
          <p:cNvPicPr/>
          <p:nvPr/>
        </p:nvPicPr>
        <p:blipFill>
          <a:blip r:embed="rId2" cstate="print"/>
          <a:stretch>
            <a:fillRect/>
          </a:stretch>
        </p:blipFill>
        <p:spPr>
          <a:xfrm>
            <a:off x="1905001" y="2514601"/>
            <a:ext cx="5181600" cy="3390900"/>
          </a:xfrm>
          <a:prstGeom prst="rect">
            <a:avLst/>
          </a:prstGeom>
        </p:spPr>
      </p:pic>
      <p:sp>
        <p:nvSpPr>
          <p:cNvPr id="5" name="Slide Number Placeholder 4"/>
          <p:cNvSpPr>
            <a:spLocks noGrp="1"/>
          </p:cNvSpPr>
          <p:nvPr>
            <p:ph type="sldNum" sz="quarter" idx="12"/>
          </p:nvPr>
        </p:nvSpPr>
        <p:spPr/>
        <p:txBody>
          <a:bodyPr/>
          <a:lstStyle/>
          <a:p>
            <a:fld id="{DCF41523-9A28-446C-9FD6-551A6DD8F6B7}"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0200" y="2"/>
            <a:ext cx="4984505" cy="628374"/>
          </a:xfrm>
          <a:prstGeom prst="rect">
            <a:avLst/>
          </a:prstGeom>
        </p:spPr>
        <p:txBody>
          <a:bodyPr vert="horz" wrap="square" lIns="0" tIns="12697" rIns="0" bIns="0" rtlCol="0">
            <a:spAutoFit/>
          </a:bodyPr>
          <a:lstStyle/>
          <a:p>
            <a:pPr marL="12697">
              <a:spcBef>
                <a:spcPts val="100"/>
              </a:spcBef>
            </a:pPr>
            <a:r>
              <a:rPr sz="4000" b="1" spc="-5" dirty="0"/>
              <a:t>Patterns</a:t>
            </a:r>
            <a:r>
              <a:rPr sz="4000" b="1" spc="-25" dirty="0"/>
              <a:t> </a:t>
            </a:r>
            <a:r>
              <a:rPr sz="4000" b="1" spc="-5"/>
              <a:t>in</a:t>
            </a:r>
            <a:r>
              <a:rPr sz="4000" b="1" spc="-10"/>
              <a:t> </a:t>
            </a:r>
            <a:r>
              <a:rPr sz="4000" b="1" smtClean="0"/>
              <a:t>Biology</a:t>
            </a:r>
            <a:endParaRPr sz="4000" b="1" dirty="0"/>
          </a:p>
        </p:txBody>
      </p:sp>
      <p:sp>
        <p:nvSpPr>
          <p:cNvPr id="3" name="object 3"/>
          <p:cNvSpPr txBox="1"/>
          <p:nvPr/>
        </p:nvSpPr>
        <p:spPr>
          <a:xfrm>
            <a:off x="535943" y="1624025"/>
            <a:ext cx="6645275" cy="873954"/>
          </a:xfrm>
          <a:prstGeom prst="rect">
            <a:avLst/>
          </a:prstGeom>
        </p:spPr>
        <p:txBody>
          <a:bodyPr vert="horz" wrap="square" lIns="0" tIns="12062" rIns="0" bIns="0" rtlCol="0">
            <a:spAutoFit/>
          </a:bodyPr>
          <a:lstStyle/>
          <a:p>
            <a:pPr marL="355495" marR="5078" indent="-342801">
              <a:spcBef>
                <a:spcPts val="95"/>
              </a:spcBef>
              <a:buChar char="•"/>
              <a:tabLst>
                <a:tab pos="354860" algn="l"/>
                <a:tab pos="355495" algn="l"/>
              </a:tabLst>
            </a:pPr>
            <a:r>
              <a:rPr sz="2800" dirty="0">
                <a:latin typeface="Arial MT"/>
                <a:cs typeface="Arial MT"/>
              </a:rPr>
              <a:t>Applications:</a:t>
            </a:r>
            <a:r>
              <a:rPr sz="2800" spc="-20" dirty="0">
                <a:latin typeface="Arial MT"/>
                <a:cs typeface="Arial MT"/>
              </a:rPr>
              <a:t> </a:t>
            </a:r>
            <a:r>
              <a:rPr sz="2800" dirty="0">
                <a:latin typeface="Arial MT"/>
                <a:cs typeface="Arial MT"/>
              </a:rPr>
              <a:t>Biometrics,</a:t>
            </a:r>
            <a:r>
              <a:rPr sz="2800" spc="-20" dirty="0">
                <a:latin typeface="Arial MT"/>
                <a:cs typeface="Arial MT"/>
              </a:rPr>
              <a:t> </a:t>
            </a:r>
            <a:r>
              <a:rPr sz="2800" dirty="0">
                <a:latin typeface="Arial MT"/>
                <a:cs typeface="Arial MT"/>
              </a:rPr>
              <a:t>Computational </a:t>
            </a:r>
            <a:r>
              <a:rPr sz="2800" spc="-765" dirty="0">
                <a:latin typeface="Arial MT"/>
                <a:cs typeface="Arial MT"/>
              </a:rPr>
              <a:t> </a:t>
            </a:r>
            <a:r>
              <a:rPr sz="2800" dirty="0">
                <a:latin typeface="Arial MT"/>
                <a:cs typeface="Arial MT"/>
              </a:rPr>
              <a:t>Anatomy, </a:t>
            </a:r>
            <a:r>
              <a:rPr sz="2800" spc="-5" dirty="0">
                <a:latin typeface="Arial MT"/>
                <a:cs typeface="Arial MT"/>
              </a:rPr>
              <a:t>Brain</a:t>
            </a:r>
            <a:r>
              <a:rPr sz="2800" spc="10" dirty="0">
                <a:latin typeface="Arial MT"/>
                <a:cs typeface="Arial MT"/>
              </a:rPr>
              <a:t> </a:t>
            </a:r>
            <a:r>
              <a:rPr sz="2800" dirty="0">
                <a:latin typeface="Arial MT"/>
                <a:cs typeface="Arial MT"/>
              </a:rPr>
              <a:t>Mapping.</a:t>
            </a:r>
            <a:endParaRPr sz="2800">
              <a:latin typeface="Arial MT"/>
              <a:cs typeface="Arial MT"/>
            </a:endParaRPr>
          </a:p>
        </p:txBody>
      </p:sp>
      <p:pic>
        <p:nvPicPr>
          <p:cNvPr id="4" name="object 4"/>
          <p:cNvPicPr/>
          <p:nvPr/>
        </p:nvPicPr>
        <p:blipFill>
          <a:blip r:embed="rId2" cstate="print"/>
          <a:stretch>
            <a:fillRect/>
          </a:stretch>
        </p:blipFill>
        <p:spPr>
          <a:xfrm>
            <a:off x="5486400" y="2438400"/>
            <a:ext cx="2135124" cy="2795016"/>
          </a:xfrm>
          <a:prstGeom prst="rect">
            <a:avLst/>
          </a:prstGeom>
        </p:spPr>
      </p:pic>
      <p:pic>
        <p:nvPicPr>
          <p:cNvPr id="5" name="object 5"/>
          <p:cNvPicPr/>
          <p:nvPr/>
        </p:nvPicPr>
        <p:blipFill>
          <a:blip r:embed="rId3" cstate="print"/>
          <a:stretch>
            <a:fillRect/>
          </a:stretch>
        </p:blipFill>
        <p:spPr>
          <a:xfrm>
            <a:off x="914400" y="2667001"/>
            <a:ext cx="3733800" cy="2517648"/>
          </a:xfrm>
          <a:prstGeom prst="rect">
            <a:avLst/>
          </a:prstGeom>
        </p:spPr>
      </p:pic>
      <p:sp>
        <p:nvSpPr>
          <p:cNvPr id="6" name="Slide Number Placeholder 5"/>
          <p:cNvSpPr>
            <a:spLocks noGrp="1"/>
          </p:cNvSpPr>
          <p:nvPr>
            <p:ph type="sldNum" sz="quarter" idx="12"/>
          </p:nvPr>
        </p:nvSpPr>
        <p:spPr/>
        <p:txBody>
          <a:bodyPr/>
          <a:lstStyle/>
          <a:p>
            <a:fld id="{DCF41523-9A28-446C-9FD6-551A6DD8F6B7}"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7800" y="2"/>
            <a:ext cx="5584111" cy="628374"/>
          </a:xfrm>
          <a:prstGeom prst="rect">
            <a:avLst/>
          </a:prstGeom>
        </p:spPr>
        <p:txBody>
          <a:bodyPr vert="horz" wrap="square" lIns="0" tIns="12697" rIns="0" bIns="0" rtlCol="0">
            <a:spAutoFit/>
          </a:bodyPr>
          <a:lstStyle/>
          <a:p>
            <a:pPr marL="12697">
              <a:spcBef>
                <a:spcPts val="100"/>
              </a:spcBef>
            </a:pPr>
            <a:r>
              <a:rPr sz="4000" b="1" spc="-5" dirty="0"/>
              <a:t>Patterns</a:t>
            </a:r>
            <a:r>
              <a:rPr sz="4000" b="1" spc="-15" dirty="0"/>
              <a:t> </a:t>
            </a:r>
            <a:r>
              <a:rPr sz="4000" b="1" dirty="0"/>
              <a:t>of</a:t>
            </a:r>
            <a:r>
              <a:rPr sz="4000" b="1" spc="-25" dirty="0"/>
              <a:t> </a:t>
            </a:r>
            <a:r>
              <a:rPr sz="4000" b="1" spc="-5"/>
              <a:t>Brain</a:t>
            </a:r>
            <a:r>
              <a:rPr sz="4000" b="1" spc="-15"/>
              <a:t> </a:t>
            </a:r>
            <a:r>
              <a:rPr sz="4000" b="1" smtClean="0"/>
              <a:t>Activity</a:t>
            </a:r>
            <a:endParaRPr sz="4000" b="1" dirty="0"/>
          </a:p>
        </p:txBody>
      </p:sp>
      <p:sp>
        <p:nvSpPr>
          <p:cNvPr id="3" name="object 3"/>
          <p:cNvSpPr txBox="1"/>
          <p:nvPr/>
        </p:nvSpPr>
        <p:spPr>
          <a:xfrm>
            <a:off x="535940" y="1624025"/>
            <a:ext cx="6946900" cy="873954"/>
          </a:xfrm>
          <a:prstGeom prst="rect">
            <a:avLst/>
          </a:prstGeom>
        </p:spPr>
        <p:txBody>
          <a:bodyPr vert="horz" wrap="square" lIns="0" tIns="12062" rIns="0" bIns="0" rtlCol="0">
            <a:spAutoFit/>
          </a:bodyPr>
          <a:lstStyle/>
          <a:p>
            <a:pPr marL="355495" marR="5078" indent="-342801">
              <a:spcBef>
                <a:spcPts val="95"/>
              </a:spcBef>
              <a:buChar char="•"/>
              <a:tabLst>
                <a:tab pos="354860" algn="l"/>
                <a:tab pos="355495" algn="l"/>
              </a:tabLst>
            </a:pPr>
            <a:r>
              <a:rPr sz="2800" dirty="0">
                <a:latin typeface="Arial MT"/>
                <a:cs typeface="Arial MT"/>
              </a:rPr>
              <a:t>Relations between brain activity, emotion, </a:t>
            </a:r>
            <a:r>
              <a:rPr sz="2800" spc="-765" dirty="0">
                <a:latin typeface="Arial MT"/>
                <a:cs typeface="Arial MT"/>
              </a:rPr>
              <a:t> </a:t>
            </a:r>
            <a:r>
              <a:rPr sz="2800" dirty="0">
                <a:latin typeface="Arial MT"/>
                <a:cs typeface="Arial MT"/>
              </a:rPr>
              <a:t>cognition, and</a:t>
            </a:r>
            <a:r>
              <a:rPr sz="2800" spc="10" dirty="0">
                <a:latin typeface="Arial MT"/>
                <a:cs typeface="Arial MT"/>
              </a:rPr>
              <a:t> </a:t>
            </a:r>
            <a:r>
              <a:rPr sz="2800" dirty="0">
                <a:latin typeface="Arial MT"/>
                <a:cs typeface="Arial MT"/>
              </a:rPr>
              <a:t>behaviour.</a:t>
            </a:r>
            <a:endParaRPr sz="2800">
              <a:latin typeface="Arial MT"/>
              <a:cs typeface="Arial MT"/>
            </a:endParaRPr>
          </a:p>
        </p:txBody>
      </p:sp>
      <p:pic>
        <p:nvPicPr>
          <p:cNvPr id="4" name="object 4"/>
          <p:cNvPicPr/>
          <p:nvPr/>
        </p:nvPicPr>
        <p:blipFill>
          <a:blip r:embed="rId2" cstate="print"/>
          <a:stretch>
            <a:fillRect/>
          </a:stretch>
        </p:blipFill>
        <p:spPr>
          <a:xfrm>
            <a:off x="762001" y="3593591"/>
            <a:ext cx="2438400" cy="2033016"/>
          </a:xfrm>
          <a:prstGeom prst="rect">
            <a:avLst/>
          </a:prstGeom>
        </p:spPr>
      </p:pic>
      <p:pic>
        <p:nvPicPr>
          <p:cNvPr id="5" name="object 5"/>
          <p:cNvPicPr/>
          <p:nvPr/>
        </p:nvPicPr>
        <p:blipFill>
          <a:blip r:embed="rId3" cstate="print"/>
          <a:stretch>
            <a:fillRect/>
          </a:stretch>
        </p:blipFill>
        <p:spPr>
          <a:xfrm>
            <a:off x="3505200" y="3581400"/>
            <a:ext cx="2362200" cy="2019300"/>
          </a:xfrm>
          <a:prstGeom prst="rect">
            <a:avLst/>
          </a:prstGeom>
        </p:spPr>
      </p:pic>
      <p:pic>
        <p:nvPicPr>
          <p:cNvPr id="6" name="object 6"/>
          <p:cNvPicPr/>
          <p:nvPr/>
        </p:nvPicPr>
        <p:blipFill>
          <a:blip r:embed="rId4" cstate="print"/>
          <a:stretch>
            <a:fillRect/>
          </a:stretch>
        </p:blipFill>
        <p:spPr>
          <a:xfrm>
            <a:off x="6019800" y="3581400"/>
            <a:ext cx="2362200" cy="1969008"/>
          </a:xfrm>
          <a:prstGeom prst="rect">
            <a:avLst/>
          </a:prstGeom>
        </p:spPr>
      </p:pic>
      <p:sp>
        <p:nvSpPr>
          <p:cNvPr id="7" name="Slide Number Placeholder 6"/>
          <p:cNvSpPr>
            <a:spLocks noGrp="1"/>
          </p:cNvSpPr>
          <p:nvPr>
            <p:ph type="sldNum" sz="quarter" idx="12"/>
          </p:nvPr>
        </p:nvSpPr>
        <p:spPr/>
        <p:txBody>
          <a:bodyPr/>
          <a:lstStyle/>
          <a:p>
            <a:fld id="{DCF41523-9A28-446C-9FD6-551A6DD8F6B7}"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2"/>
            <a:ext cx="5364830" cy="628374"/>
          </a:xfrm>
          <a:prstGeom prst="rect">
            <a:avLst/>
          </a:prstGeom>
        </p:spPr>
        <p:txBody>
          <a:bodyPr vert="horz" wrap="square" lIns="0" tIns="12697" rIns="0" bIns="0" rtlCol="0">
            <a:spAutoFit/>
          </a:bodyPr>
          <a:lstStyle/>
          <a:p>
            <a:pPr marL="12697">
              <a:spcBef>
                <a:spcPts val="100"/>
              </a:spcBef>
            </a:pPr>
            <a:r>
              <a:rPr sz="4000" b="1" dirty="0"/>
              <a:t>Variations</a:t>
            </a:r>
            <a:r>
              <a:rPr sz="4000" b="1" spc="-50" dirty="0"/>
              <a:t> </a:t>
            </a:r>
            <a:r>
              <a:rPr sz="4000" b="1"/>
              <a:t>of</a:t>
            </a:r>
            <a:r>
              <a:rPr sz="4000" b="1" spc="-30"/>
              <a:t> </a:t>
            </a:r>
            <a:r>
              <a:rPr sz="4000" b="1" spc="-5" smtClean="0"/>
              <a:t>Patterns</a:t>
            </a:r>
            <a:endParaRPr sz="4000" b="1" spc="-5" dirty="0"/>
          </a:p>
        </p:txBody>
      </p:sp>
      <p:sp>
        <p:nvSpPr>
          <p:cNvPr id="3" name="object 3"/>
          <p:cNvSpPr txBox="1"/>
          <p:nvPr/>
        </p:nvSpPr>
        <p:spPr>
          <a:xfrm>
            <a:off x="535940" y="1624025"/>
            <a:ext cx="6445250" cy="873954"/>
          </a:xfrm>
          <a:prstGeom prst="rect">
            <a:avLst/>
          </a:prstGeom>
        </p:spPr>
        <p:txBody>
          <a:bodyPr vert="horz" wrap="square" lIns="0" tIns="12062" rIns="0" bIns="0" rtlCol="0">
            <a:spAutoFit/>
          </a:bodyPr>
          <a:lstStyle/>
          <a:p>
            <a:pPr marL="355495" marR="5078" indent="-342801">
              <a:spcBef>
                <a:spcPts val="95"/>
              </a:spcBef>
              <a:buChar char="•"/>
              <a:tabLst>
                <a:tab pos="354860" algn="l"/>
                <a:tab pos="355495" algn="l"/>
              </a:tabLst>
            </a:pPr>
            <a:r>
              <a:rPr sz="2800" dirty="0">
                <a:latin typeface="Arial MT"/>
                <a:cs typeface="Arial MT"/>
              </a:rPr>
              <a:t>Patterns vary </a:t>
            </a:r>
            <a:r>
              <a:rPr sz="2800" spc="-5" dirty="0">
                <a:latin typeface="Arial MT"/>
                <a:cs typeface="Arial MT"/>
              </a:rPr>
              <a:t>with </a:t>
            </a:r>
            <a:r>
              <a:rPr sz="2800" i="1" spc="-5" dirty="0">
                <a:latin typeface="Arial"/>
                <a:cs typeface="Arial"/>
              </a:rPr>
              <a:t>expression</a:t>
            </a:r>
            <a:r>
              <a:rPr sz="2800" spc="-5" dirty="0">
                <a:latin typeface="Arial MT"/>
                <a:cs typeface="Arial MT"/>
              </a:rPr>
              <a:t>, </a:t>
            </a:r>
            <a:r>
              <a:rPr sz="2800" i="1" dirty="0">
                <a:latin typeface="Arial"/>
                <a:cs typeface="Arial"/>
              </a:rPr>
              <a:t>lighting</a:t>
            </a:r>
            <a:r>
              <a:rPr sz="2800" dirty="0">
                <a:latin typeface="Arial MT"/>
                <a:cs typeface="Arial MT"/>
              </a:rPr>
              <a:t>, </a:t>
            </a:r>
            <a:r>
              <a:rPr sz="2800" spc="-765" dirty="0">
                <a:latin typeface="Arial MT"/>
                <a:cs typeface="Arial MT"/>
              </a:rPr>
              <a:t> </a:t>
            </a:r>
            <a:r>
              <a:rPr sz="2800" i="1" dirty="0">
                <a:latin typeface="Arial"/>
                <a:cs typeface="Arial"/>
              </a:rPr>
              <a:t>occlusions</a:t>
            </a:r>
            <a:r>
              <a:rPr sz="2800" dirty="0">
                <a:latin typeface="Arial MT"/>
                <a:cs typeface="Arial MT"/>
              </a:rPr>
              <a:t>.</a:t>
            </a:r>
            <a:endParaRPr sz="2800">
              <a:latin typeface="Arial MT"/>
              <a:cs typeface="Arial MT"/>
            </a:endParaRPr>
          </a:p>
        </p:txBody>
      </p:sp>
      <p:pic>
        <p:nvPicPr>
          <p:cNvPr id="4" name="object 4"/>
          <p:cNvPicPr/>
          <p:nvPr/>
        </p:nvPicPr>
        <p:blipFill>
          <a:blip r:embed="rId2" cstate="print"/>
          <a:stretch>
            <a:fillRect/>
          </a:stretch>
        </p:blipFill>
        <p:spPr>
          <a:xfrm>
            <a:off x="685800" y="2895600"/>
            <a:ext cx="7606974" cy="2917486"/>
          </a:xfrm>
          <a:prstGeom prst="rect">
            <a:avLst/>
          </a:prstGeom>
        </p:spPr>
      </p:pic>
      <p:sp>
        <p:nvSpPr>
          <p:cNvPr id="5" name="Slide Number Placeholder 4"/>
          <p:cNvSpPr>
            <a:spLocks noGrp="1"/>
          </p:cNvSpPr>
          <p:nvPr>
            <p:ph type="sldNum" sz="quarter" idx="12"/>
          </p:nvPr>
        </p:nvSpPr>
        <p:spPr/>
        <p:txBody>
          <a:bodyPr/>
          <a:lstStyle/>
          <a:p>
            <a:fld id="{DCF41523-9A28-446C-9FD6-551A6DD8F6B7}"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1" y="152401"/>
            <a:ext cx="4975513" cy="628374"/>
          </a:xfrm>
          <a:prstGeom prst="rect">
            <a:avLst/>
          </a:prstGeom>
        </p:spPr>
        <p:txBody>
          <a:bodyPr vert="horz" wrap="square" lIns="0" tIns="12697" rIns="0" bIns="0" rtlCol="0">
            <a:spAutoFit/>
          </a:bodyPr>
          <a:lstStyle/>
          <a:p>
            <a:pPr marL="12697">
              <a:spcBef>
                <a:spcPts val="100"/>
              </a:spcBef>
            </a:pPr>
            <a:r>
              <a:rPr sz="4000" b="1"/>
              <a:t>Speech</a:t>
            </a:r>
            <a:r>
              <a:rPr sz="4000" b="1" spc="-85"/>
              <a:t> </a:t>
            </a:r>
            <a:r>
              <a:rPr sz="4000" b="1" smtClean="0"/>
              <a:t>Patterns</a:t>
            </a:r>
            <a:endParaRPr sz="4000" b="1" dirty="0"/>
          </a:p>
        </p:txBody>
      </p:sp>
      <p:sp>
        <p:nvSpPr>
          <p:cNvPr id="3" name="object 3"/>
          <p:cNvSpPr txBox="1"/>
          <p:nvPr/>
        </p:nvSpPr>
        <p:spPr>
          <a:xfrm>
            <a:off x="535942" y="1624025"/>
            <a:ext cx="3021965" cy="443067"/>
          </a:xfrm>
          <a:prstGeom prst="rect">
            <a:avLst/>
          </a:prstGeom>
        </p:spPr>
        <p:txBody>
          <a:bodyPr vert="horz" wrap="square" lIns="0" tIns="12062" rIns="0" bIns="0" rtlCol="0">
            <a:spAutoFit/>
          </a:bodyPr>
          <a:lstStyle/>
          <a:p>
            <a:pPr marL="355495" indent="-342801">
              <a:spcBef>
                <a:spcPts val="95"/>
              </a:spcBef>
              <a:buChar char="•"/>
              <a:tabLst>
                <a:tab pos="354860" algn="l"/>
                <a:tab pos="355495" algn="l"/>
              </a:tabLst>
            </a:pPr>
            <a:r>
              <a:rPr sz="2800" dirty="0">
                <a:latin typeface="Arial MT"/>
                <a:cs typeface="Arial MT"/>
              </a:rPr>
              <a:t>Acoustic</a:t>
            </a:r>
            <a:r>
              <a:rPr sz="2800" spc="-65" dirty="0">
                <a:latin typeface="Arial MT"/>
                <a:cs typeface="Arial MT"/>
              </a:rPr>
              <a:t> </a:t>
            </a:r>
            <a:r>
              <a:rPr sz="2800" dirty="0">
                <a:latin typeface="Arial MT"/>
                <a:cs typeface="Arial MT"/>
              </a:rPr>
              <a:t>signals.</a:t>
            </a:r>
            <a:endParaRPr sz="2800">
              <a:latin typeface="Arial MT"/>
              <a:cs typeface="Arial MT"/>
            </a:endParaRPr>
          </a:p>
        </p:txBody>
      </p:sp>
      <p:pic>
        <p:nvPicPr>
          <p:cNvPr id="4" name="object 4"/>
          <p:cNvPicPr/>
          <p:nvPr/>
        </p:nvPicPr>
        <p:blipFill>
          <a:blip r:embed="rId2" cstate="print"/>
          <a:stretch>
            <a:fillRect/>
          </a:stretch>
        </p:blipFill>
        <p:spPr>
          <a:xfrm>
            <a:off x="1905000" y="2202178"/>
            <a:ext cx="5410200" cy="4529328"/>
          </a:xfrm>
          <a:prstGeom prst="rect">
            <a:avLst/>
          </a:prstGeom>
        </p:spPr>
      </p:pic>
      <p:sp>
        <p:nvSpPr>
          <p:cNvPr id="5" name="Slide Number Placeholder 4"/>
          <p:cNvSpPr>
            <a:spLocks noGrp="1"/>
          </p:cNvSpPr>
          <p:nvPr>
            <p:ph type="sldNum" sz="quarter" idx="12"/>
          </p:nvPr>
        </p:nvSpPr>
        <p:spPr/>
        <p:txBody>
          <a:bodyPr/>
          <a:lstStyle/>
          <a:p>
            <a:fld id="{DCF41523-9A28-446C-9FD6-551A6DD8F6B7}"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Syllabus</a:t>
            </a:r>
            <a:endParaRPr lang="en-US" sz="4000" b="1" dirty="0"/>
          </a:p>
        </p:txBody>
      </p:sp>
      <p:sp>
        <p:nvSpPr>
          <p:cNvPr id="3" name="Content Placeholder 2"/>
          <p:cNvSpPr>
            <a:spLocks noGrp="1"/>
          </p:cNvSpPr>
          <p:nvPr>
            <p:ph idx="1"/>
          </p:nvPr>
        </p:nvSpPr>
        <p:spPr/>
        <p:txBody>
          <a:bodyPr>
            <a:normAutofit/>
          </a:bodyPr>
          <a:lstStyle/>
          <a:p>
            <a:pPr>
              <a:buNone/>
            </a:pPr>
            <a:r>
              <a:rPr lang="en-US" sz="2400" dirty="0" smtClean="0">
                <a:latin typeface="Times New Roman" pitchFamily="18" charset="0"/>
                <a:cs typeface="Times New Roman" pitchFamily="18" charset="0"/>
              </a:rPr>
              <a:t>Application of Neural Networks in –</a:t>
            </a:r>
          </a:p>
          <a:p>
            <a:pPr lvl="1"/>
            <a:r>
              <a:rPr lang="en-US" sz="2400" dirty="0" smtClean="0">
                <a:latin typeface="Times New Roman" pitchFamily="18" charset="0"/>
                <a:cs typeface="Times New Roman" pitchFamily="18" charset="0"/>
              </a:rPr>
              <a:t>Bioinformatics, (slide 3 to 12)</a:t>
            </a:r>
          </a:p>
          <a:p>
            <a:pPr lvl="1"/>
            <a:r>
              <a:rPr lang="en-US" sz="2400" dirty="0" smtClean="0">
                <a:latin typeface="Times New Roman" pitchFamily="18" charset="0"/>
                <a:cs typeface="Times New Roman" pitchFamily="18" charset="0"/>
              </a:rPr>
              <a:t>Pattern Recognition, (slide 13 to 70)</a:t>
            </a:r>
          </a:p>
          <a:p>
            <a:pPr lvl="1"/>
            <a:r>
              <a:rPr lang="en-US" sz="2400" dirty="0" smtClean="0">
                <a:latin typeface="Times New Roman" pitchFamily="18" charset="0"/>
                <a:cs typeface="Times New Roman" pitchFamily="18" charset="0"/>
              </a:rPr>
              <a:t>Forecasting, (slide 71 to 92)</a:t>
            </a:r>
          </a:p>
          <a:p>
            <a:pPr lvl="1"/>
            <a:r>
              <a:rPr lang="en-US" sz="2400" dirty="0" smtClean="0">
                <a:latin typeface="Times New Roman" pitchFamily="18" charset="0"/>
                <a:cs typeface="Times New Roman" pitchFamily="18" charset="0"/>
              </a:rPr>
              <a:t>Image Processing &amp; Compression, </a:t>
            </a:r>
          </a:p>
          <a:p>
            <a:pPr lvl="1"/>
            <a:r>
              <a:rPr lang="en-US" sz="2400" dirty="0" smtClean="0">
                <a:latin typeface="Times New Roman" pitchFamily="18" charset="0"/>
                <a:cs typeface="Times New Roman" pitchFamily="18" charset="0"/>
              </a:rPr>
              <a:t>Robotics, </a:t>
            </a:r>
          </a:p>
          <a:p>
            <a:pPr lvl="1"/>
            <a:endParaRPr lang="en-US" sz="2400" dirty="0" smtClean="0">
              <a:latin typeface="Times New Roman" pitchFamily="18" charset="0"/>
              <a:cs typeface="Times New Roman" pitchFamily="18" charset="0"/>
            </a:endParaRPr>
          </a:p>
          <a:p>
            <a:pPr lvl="1"/>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68820" y="2"/>
            <a:ext cx="2750981" cy="628374"/>
          </a:xfrm>
          <a:prstGeom prst="rect">
            <a:avLst/>
          </a:prstGeom>
        </p:spPr>
        <p:txBody>
          <a:bodyPr vert="horz" wrap="square" lIns="0" tIns="12697" rIns="0" bIns="0" rtlCol="0">
            <a:spAutoFit/>
          </a:bodyPr>
          <a:lstStyle/>
          <a:p>
            <a:pPr marL="12697">
              <a:spcBef>
                <a:spcPts val="100"/>
              </a:spcBef>
            </a:pPr>
            <a:r>
              <a:rPr sz="4000" b="1" spc="-5" dirty="0"/>
              <a:t>Preamb</a:t>
            </a:r>
            <a:r>
              <a:rPr sz="4000" b="1" spc="5" dirty="0"/>
              <a:t>l</a:t>
            </a:r>
            <a:r>
              <a:rPr sz="4000" b="1" spc="-5" dirty="0"/>
              <a:t>e</a:t>
            </a:r>
          </a:p>
        </p:txBody>
      </p:sp>
      <p:sp>
        <p:nvSpPr>
          <p:cNvPr id="3" name="object 3"/>
          <p:cNvSpPr txBox="1"/>
          <p:nvPr/>
        </p:nvSpPr>
        <p:spPr>
          <a:xfrm>
            <a:off x="457200" y="1524002"/>
            <a:ext cx="8512175" cy="4120099"/>
          </a:xfrm>
          <a:prstGeom prst="rect">
            <a:avLst/>
          </a:prstGeom>
        </p:spPr>
        <p:txBody>
          <a:bodyPr vert="horz" wrap="square" lIns="0" tIns="12697" rIns="0" bIns="0" rtlCol="0">
            <a:spAutoFit/>
          </a:bodyPr>
          <a:lstStyle/>
          <a:p>
            <a:pPr marL="1350251" algn="just">
              <a:spcBef>
                <a:spcPts val="100"/>
              </a:spcBef>
              <a:tabLst>
                <a:tab pos="2873172" algn="l"/>
              </a:tabLst>
            </a:pPr>
            <a:r>
              <a:rPr sz="2400" spc="-5" dirty="0">
                <a:latin typeface="Times New Roman"/>
                <a:cs typeface="Times New Roman"/>
              </a:rPr>
              <a:t>PATTERN	RECOGNITION</a:t>
            </a:r>
            <a:r>
              <a:rPr sz="2400" spc="30" dirty="0">
                <a:latin typeface="Times New Roman"/>
                <a:cs typeface="Times New Roman"/>
              </a:rPr>
              <a:t> </a:t>
            </a:r>
            <a:r>
              <a:rPr sz="2400" dirty="0">
                <a:latin typeface="Symbol"/>
                <a:cs typeface="Symbol"/>
              </a:rPr>
              <a:t></a:t>
            </a:r>
            <a:r>
              <a:rPr sz="2400" spc="-15" dirty="0">
                <a:latin typeface="Times New Roman"/>
                <a:cs typeface="Times New Roman"/>
              </a:rPr>
              <a:t> </a:t>
            </a:r>
            <a:r>
              <a:rPr sz="2400" dirty="0">
                <a:latin typeface="Times New Roman"/>
                <a:cs typeface="Times New Roman"/>
              </a:rPr>
              <a:t>Pattern</a:t>
            </a:r>
            <a:r>
              <a:rPr sz="2400" spc="-50" dirty="0">
                <a:latin typeface="Times New Roman"/>
                <a:cs typeface="Times New Roman"/>
              </a:rPr>
              <a:t> </a:t>
            </a:r>
            <a:r>
              <a:rPr sz="2400" dirty="0">
                <a:latin typeface="Times New Roman"/>
                <a:cs typeface="Times New Roman"/>
              </a:rPr>
              <a:t>+</a:t>
            </a:r>
            <a:r>
              <a:rPr sz="2400" spc="-10" dirty="0">
                <a:latin typeface="Times New Roman"/>
                <a:cs typeface="Times New Roman"/>
              </a:rPr>
              <a:t> </a:t>
            </a:r>
            <a:r>
              <a:rPr sz="2400" dirty="0">
                <a:latin typeface="Times New Roman"/>
                <a:cs typeface="Times New Roman"/>
              </a:rPr>
              <a:t>Recognition</a:t>
            </a:r>
            <a:endParaRPr sz="2400">
              <a:latin typeface="Times New Roman"/>
              <a:cs typeface="Times New Roman"/>
            </a:endParaRPr>
          </a:p>
          <a:p>
            <a:pPr algn="just">
              <a:spcBef>
                <a:spcPts val="50"/>
              </a:spcBef>
            </a:pPr>
            <a:endParaRPr sz="3200">
              <a:latin typeface="Times New Roman"/>
              <a:cs typeface="Times New Roman"/>
            </a:endParaRPr>
          </a:p>
          <a:p>
            <a:pPr marL="12697" marR="489441" algn="just">
              <a:lnSpc>
                <a:spcPct val="90000"/>
              </a:lnSpc>
              <a:tabLst>
                <a:tab pos="1696225" algn="l"/>
                <a:tab pos="1830805" algn="l"/>
              </a:tabLst>
            </a:pPr>
            <a:r>
              <a:rPr sz="2400" spc="-5" dirty="0">
                <a:solidFill>
                  <a:srgbClr val="FF5050"/>
                </a:solidFill>
                <a:latin typeface="Times New Roman"/>
                <a:cs typeface="Times New Roman"/>
              </a:rPr>
              <a:t>PATTERN</a:t>
            </a:r>
            <a:r>
              <a:rPr sz="2400" spc="15" dirty="0">
                <a:solidFill>
                  <a:srgbClr val="FF5050"/>
                </a:solidFill>
                <a:latin typeface="Times New Roman"/>
                <a:cs typeface="Times New Roman"/>
              </a:rPr>
              <a:t> </a:t>
            </a:r>
            <a:r>
              <a:rPr sz="2400" dirty="0">
                <a:solidFill>
                  <a:srgbClr val="FF5050"/>
                </a:solidFill>
                <a:latin typeface="Times New Roman"/>
                <a:cs typeface="Times New Roman"/>
              </a:rPr>
              <a:t>:	</a:t>
            </a:r>
            <a:r>
              <a:rPr sz="2400" dirty="0">
                <a:latin typeface="Times New Roman"/>
                <a:cs typeface="Times New Roman"/>
              </a:rPr>
              <a:t>Pattern</a:t>
            </a:r>
            <a:r>
              <a:rPr sz="2400" spc="-25" dirty="0">
                <a:latin typeface="Times New Roman"/>
                <a:cs typeface="Times New Roman"/>
              </a:rPr>
              <a:t> </a:t>
            </a:r>
            <a:r>
              <a:rPr sz="2400" spc="-5" dirty="0">
                <a:latin typeface="Times New Roman"/>
                <a:cs typeface="Times New Roman"/>
              </a:rPr>
              <a:t>is</a:t>
            </a:r>
            <a:r>
              <a:rPr sz="2400" dirty="0">
                <a:latin typeface="Times New Roman"/>
                <a:cs typeface="Times New Roman"/>
              </a:rPr>
              <a:t> a</a:t>
            </a:r>
            <a:r>
              <a:rPr sz="2400" spc="-5" dirty="0">
                <a:latin typeface="Times New Roman"/>
                <a:cs typeface="Times New Roman"/>
              </a:rPr>
              <a:t> set </a:t>
            </a:r>
            <a:r>
              <a:rPr sz="2400" dirty="0">
                <a:latin typeface="Times New Roman"/>
                <a:cs typeface="Times New Roman"/>
              </a:rPr>
              <a:t>of</a:t>
            </a:r>
            <a:r>
              <a:rPr sz="2400" spc="-15" dirty="0">
                <a:latin typeface="Times New Roman"/>
                <a:cs typeface="Times New Roman"/>
              </a:rPr>
              <a:t> </a:t>
            </a:r>
            <a:r>
              <a:rPr sz="2400" dirty="0">
                <a:latin typeface="Times New Roman"/>
                <a:cs typeface="Times New Roman"/>
              </a:rPr>
              <a:t>objects</a:t>
            </a:r>
            <a:r>
              <a:rPr sz="2400" spc="-25" dirty="0">
                <a:latin typeface="Times New Roman"/>
                <a:cs typeface="Times New Roman"/>
              </a:rPr>
              <a:t> </a:t>
            </a:r>
            <a:r>
              <a:rPr sz="2400" dirty="0">
                <a:latin typeface="Times New Roman"/>
                <a:cs typeface="Times New Roman"/>
              </a:rPr>
              <a:t>or</a:t>
            </a:r>
            <a:r>
              <a:rPr sz="2400" spc="-5" dirty="0">
                <a:latin typeface="Times New Roman"/>
                <a:cs typeface="Times New Roman"/>
              </a:rPr>
              <a:t> phenomena</a:t>
            </a:r>
            <a:r>
              <a:rPr sz="2400" spc="-10" dirty="0">
                <a:latin typeface="Times New Roman"/>
                <a:cs typeface="Times New Roman"/>
              </a:rPr>
              <a:t> </a:t>
            </a:r>
            <a:r>
              <a:rPr sz="2400" dirty="0">
                <a:latin typeface="Times New Roman"/>
                <a:cs typeface="Times New Roman"/>
              </a:rPr>
              <a:t>or</a:t>
            </a:r>
            <a:r>
              <a:rPr sz="2400" spc="-5" dirty="0">
                <a:latin typeface="Times New Roman"/>
                <a:cs typeface="Times New Roman"/>
              </a:rPr>
              <a:t> </a:t>
            </a:r>
            <a:r>
              <a:rPr sz="2400" dirty="0">
                <a:latin typeface="Times New Roman"/>
                <a:cs typeface="Times New Roman"/>
              </a:rPr>
              <a:t>concepts </a:t>
            </a:r>
            <a:r>
              <a:rPr sz="2400" spc="-585" dirty="0">
                <a:latin typeface="Times New Roman"/>
                <a:cs typeface="Times New Roman"/>
              </a:rPr>
              <a:t> </a:t>
            </a:r>
            <a:r>
              <a:rPr sz="2400" spc="-5" dirty="0">
                <a:latin typeface="Times New Roman"/>
                <a:cs typeface="Times New Roman"/>
              </a:rPr>
              <a:t>where </a:t>
            </a:r>
            <a:r>
              <a:rPr sz="2400" dirty="0">
                <a:latin typeface="Times New Roman"/>
                <a:cs typeface="Times New Roman"/>
              </a:rPr>
              <a:t>the </a:t>
            </a:r>
            <a:r>
              <a:rPr sz="2400" spc="-5" dirty="0">
                <a:latin typeface="Times New Roman"/>
                <a:cs typeface="Times New Roman"/>
              </a:rPr>
              <a:t>elements of </a:t>
            </a:r>
            <a:r>
              <a:rPr sz="2400" dirty="0">
                <a:latin typeface="Times New Roman"/>
                <a:cs typeface="Times New Roman"/>
              </a:rPr>
              <a:t>the set are </a:t>
            </a:r>
            <a:r>
              <a:rPr sz="2400" spc="-5" dirty="0">
                <a:latin typeface="Times New Roman"/>
                <a:cs typeface="Times New Roman"/>
              </a:rPr>
              <a:t>similar </a:t>
            </a:r>
            <a:r>
              <a:rPr sz="2400" dirty="0">
                <a:latin typeface="Times New Roman"/>
                <a:cs typeface="Times New Roman"/>
              </a:rPr>
              <a:t>to one another in certain </a:t>
            </a:r>
            <a:r>
              <a:rPr sz="2400" spc="-585" dirty="0">
                <a:latin typeface="Times New Roman"/>
                <a:cs typeface="Times New Roman"/>
              </a:rPr>
              <a:t> </a:t>
            </a:r>
            <a:r>
              <a:rPr sz="2400" dirty="0">
                <a:latin typeface="Times New Roman"/>
                <a:cs typeface="Times New Roman"/>
              </a:rPr>
              <a:t>ways/aspects.		The Pattern are described by certain quantities, </a:t>
            </a:r>
            <a:r>
              <a:rPr sz="2400" spc="5" dirty="0">
                <a:latin typeface="Times New Roman"/>
                <a:cs typeface="Times New Roman"/>
              </a:rPr>
              <a:t> </a:t>
            </a:r>
            <a:r>
              <a:rPr sz="2400" dirty="0">
                <a:latin typeface="Times New Roman"/>
                <a:cs typeface="Times New Roman"/>
              </a:rPr>
              <a:t>qualities,</a:t>
            </a:r>
            <a:r>
              <a:rPr sz="2400" spc="-40" dirty="0">
                <a:latin typeface="Times New Roman"/>
                <a:cs typeface="Times New Roman"/>
              </a:rPr>
              <a:t> </a:t>
            </a:r>
            <a:r>
              <a:rPr sz="2400" dirty="0">
                <a:latin typeface="Times New Roman"/>
                <a:cs typeface="Times New Roman"/>
              </a:rPr>
              <a:t>traits,</a:t>
            </a:r>
            <a:r>
              <a:rPr sz="2400" spc="-35" dirty="0">
                <a:latin typeface="Times New Roman"/>
                <a:cs typeface="Times New Roman"/>
              </a:rPr>
              <a:t> </a:t>
            </a:r>
            <a:r>
              <a:rPr sz="2400" dirty="0">
                <a:latin typeface="Times New Roman"/>
                <a:cs typeface="Times New Roman"/>
              </a:rPr>
              <a:t>notable</a:t>
            </a:r>
            <a:r>
              <a:rPr sz="2400" spc="-25" dirty="0">
                <a:latin typeface="Times New Roman"/>
                <a:cs typeface="Times New Roman"/>
              </a:rPr>
              <a:t> </a:t>
            </a:r>
            <a:r>
              <a:rPr sz="2400" dirty="0">
                <a:latin typeface="Times New Roman"/>
                <a:cs typeface="Times New Roman"/>
              </a:rPr>
              <a:t>features</a:t>
            </a:r>
            <a:r>
              <a:rPr sz="2400" spc="-30" dirty="0">
                <a:latin typeface="Times New Roman"/>
                <a:cs typeface="Times New Roman"/>
              </a:rPr>
              <a:t> </a:t>
            </a:r>
            <a:r>
              <a:rPr sz="2400" dirty="0">
                <a:latin typeface="Times New Roman"/>
                <a:cs typeface="Times New Roman"/>
              </a:rPr>
              <a:t>and</a:t>
            </a:r>
            <a:r>
              <a:rPr sz="2400" spc="-10" dirty="0">
                <a:latin typeface="Times New Roman"/>
                <a:cs typeface="Times New Roman"/>
              </a:rPr>
              <a:t> </a:t>
            </a:r>
            <a:r>
              <a:rPr sz="2400" spc="-5" dirty="0">
                <a:latin typeface="Times New Roman"/>
                <a:cs typeface="Times New Roman"/>
              </a:rPr>
              <a:t>so</a:t>
            </a:r>
            <a:r>
              <a:rPr sz="2400" dirty="0">
                <a:latin typeface="Times New Roman"/>
                <a:cs typeface="Times New Roman"/>
              </a:rPr>
              <a:t> on.</a:t>
            </a:r>
            <a:endParaRPr sz="2400">
              <a:latin typeface="Times New Roman"/>
              <a:cs typeface="Times New Roman"/>
            </a:endParaRPr>
          </a:p>
          <a:p>
            <a:pPr algn="just">
              <a:spcBef>
                <a:spcPts val="45"/>
              </a:spcBef>
            </a:pPr>
            <a:endParaRPr sz="3200">
              <a:latin typeface="Times New Roman"/>
              <a:cs typeface="Times New Roman"/>
            </a:endParaRPr>
          </a:p>
          <a:p>
            <a:pPr marL="12697" marR="328834" algn="just">
              <a:lnSpc>
                <a:spcPts val="2590"/>
              </a:lnSpc>
              <a:spcBef>
                <a:spcPts val="5"/>
              </a:spcBef>
            </a:pPr>
            <a:r>
              <a:rPr sz="2400" spc="-5" dirty="0">
                <a:solidFill>
                  <a:srgbClr val="FF5050"/>
                </a:solidFill>
                <a:latin typeface="Times New Roman"/>
                <a:cs typeface="Times New Roman"/>
              </a:rPr>
              <a:t>Example</a:t>
            </a:r>
            <a:r>
              <a:rPr sz="2400" spc="-10" dirty="0">
                <a:solidFill>
                  <a:srgbClr val="FF5050"/>
                </a:solidFill>
                <a:latin typeface="Times New Roman"/>
                <a:cs typeface="Times New Roman"/>
              </a:rPr>
              <a:t> </a:t>
            </a:r>
            <a:r>
              <a:rPr sz="2400">
                <a:latin typeface="Times New Roman"/>
                <a:cs typeface="Times New Roman"/>
              </a:rPr>
              <a:t>:</a:t>
            </a:r>
            <a:r>
              <a:rPr sz="2400" spc="-5">
                <a:latin typeface="Times New Roman"/>
                <a:cs typeface="Times New Roman"/>
              </a:rPr>
              <a:t> </a:t>
            </a:r>
            <a:r>
              <a:rPr sz="2400" spc="-5" smtClean="0">
                <a:latin typeface="Times New Roman"/>
                <a:cs typeface="Times New Roman"/>
              </a:rPr>
              <a:t>Humans</a:t>
            </a:r>
            <a:r>
              <a:rPr sz="2400" smtClean="0">
                <a:latin typeface="Times New Roman"/>
                <a:cs typeface="Times New Roman"/>
              </a:rPr>
              <a:t>,</a:t>
            </a:r>
            <a:r>
              <a:rPr sz="2400" spc="-15" smtClean="0">
                <a:latin typeface="Times New Roman"/>
                <a:cs typeface="Times New Roman"/>
              </a:rPr>
              <a:t> </a:t>
            </a:r>
            <a:r>
              <a:rPr sz="2400" dirty="0">
                <a:latin typeface="Times New Roman"/>
                <a:cs typeface="Times New Roman"/>
              </a:rPr>
              <a:t>insects,</a:t>
            </a:r>
            <a:r>
              <a:rPr sz="2400" spc="-25" dirty="0">
                <a:latin typeface="Times New Roman"/>
                <a:cs typeface="Times New Roman"/>
              </a:rPr>
              <a:t> </a:t>
            </a:r>
            <a:r>
              <a:rPr sz="2400" spc="-5" dirty="0">
                <a:latin typeface="Times New Roman"/>
                <a:cs typeface="Times New Roman"/>
              </a:rPr>
              <a:t>Animals</a:t>
            </a:r>
            <a:r>
              <a:rPr sz="2400" spc="-5">
                <a:latin typeface="Times New Roman"/>
                <a:cs typeface="Times New Roman"/>
              </a:rPr>
              <a:t>, </a:t>
            </a:r>
            <a:r>
              <a:rPr sz="2400" smtClean="0">
                <a:latin typeface="Times New Roman"/>
                <a:cs typeface="Times New Roman"/>
              </a:rPr>
              <a:t>clouds</a:t>
            </a:r>
            <a:r>
              <a:rPr sz="2400" spc="-15" smtClean="0">
                <a:latin typeface="Times New Roman"/>
                <a:cs typeface="Times New Roman"/>
              </a:rPr>
              <a:t> </a:t>
            </a:r>
            <a:r>
              <a:rPr sz="2400" dirty="0">
                <a:latin typeface="Times New Roman"/>
                <a:cs typeface="Times New Roman"/>
              </a:rPr>
              <a:t>etc.</a:t>
            </a:r>
            <a:endParaRPr sz="2400">
              <a:latin typeface="Times New Roman"/>
              <a:cs typeface="Times New Roman"/>
            </a:endParaRPr>
          </a:p>
          <a:p>
            <a:pPr marL="12697" marR="5078" algn="just">
              <a:lnSpc>
                <a:spcPts val="2590"/>
              </a:lnSpc>
              <a:spcBef>
                <a:spcPts val="580"/>
              </a:spcBef>
            </a:pPr>
            <a:r>
              <a:rPr sz="2400" spc="-5" dirty="0">
                <a:latin typeface="Times New Roman"/>
                <a:cs typeface="Times New Roman"/>
              </a:rPr>
              <a:t>Humans have a </a:t>
            </a:r>
            <a:r>
              <a:rPr sz="2400" dirty="0">
                <a:latin typeface="Times New Roman"/>
                <a:cs typeface="Times New Roman"/>
              </a:rPr>
              <a:t>pattern </a:t>
            </a:r>
            <a:r>
              <a:rPr sz="2400" spc="-5" dirty="0">
                <a:latin typeface="Times New Roman"/>
                <a:cs typeface="Times New Roman"/>
              </a:rPr>
              <a:t>which is different </a:t>
            </a:r>
            <a:r>
              <a:rPr sz="2400" dirty="0">
                <a:latin typeface="Times New Roman"/>
                <a:cs typeface="Times New Roman"/>
              </a:rPr>
              <a:t>from the pattern of </a:t>
            </a:r>
            <a:r>
              <a:rPr sz="2400" spc="-5" dirty="0">
                <a:latin typeface="Times New Roman"/>
                <a:cs typeface="Times New Roman"/>
              </a:rPr>
              <a:t>animals. </a:t>
            </a:r>
            <a:r>
              <a:rPr sz="2400" spc="-585" dirty="0">
                <a:latin typeface="Times New Roman"/>
                <a:cs typeface="Times New Roman"/>
              </a:rPr>
              <a:t> </a:t>
            </a:r>
            <a:r>
              <a:rPr sz="2400" dirty="0">
                <a:latin typeface="Times New Roman"/>
                <a:cs typeface="Times New Roman"/>
              </a:rPr>
              <a:t>Each individuals </a:t>
            </a:r>
            <a:r>
              <a:rPr sz="2400" spc="-5" dirty="0">
                <a:latin typeface="Times New Roman"/>
                <a:cs typeface="Times New Roman"/>
              </a:rPr>
              <a:t>has </a:t>
            </a:r>
            <a:r>
              <a:rPr sz="2400" dirty="0">
                <a:latin typeface="Times New Roman"/>
                <a:cs typeface="Times New Roman"/>
              </a:rPr>
              <a:t>a pattern which </a:t>
            </a:r>
            <a:r>
              <a:rPr sz="2400" spc="-5" dirty="0">
                <a:latin typeface="Times New Roman"/>
                <a:cs typeface="Times New Roman"/>
              </a:rPr>
              <a:t>is different </a:t>
            </a:r>
            <a:r>
              <a:rPr sz="2400" dirty="0">
                <a:latin typeface="Times New Roman"/>
                <a:cs typeface="Times New Roman"/>
              </a:rPr>
              <a:t>from the patterns of </a:t>
            </a:r>
            <a:r>
              <a:rPr sz="2400" spc="5" dirty="0">
                <a:latin typeface="Times New Roman"/>
                <a:cs typeface="Times New Roman"/>
              </a:rPr>
              <a:t> </a:t>
            </a:r>
            <a:r>
              <a:rPr sz="2400" dirty="0">
                <a:latin typeface="Times New Roman"/>
                <a:cs typeface="Times New Roman"/>
              </a:rPr>
              <a:t>others.</a:t>
            </a:r>
            <a:endParaRPr sz="2400">
              <a:latin typeface="Times New Roman"/>
              <a:cs typeface="Times New Roman"/>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62201" y="228601"/>
            <a:ext cx="4866895" cy="628374"/>
          </a:xfrm>
          <a:prstGeom prst="rect">
            <a:avLst/>
          </a:prstGeom>
        </p:spPr>
        <p:txBody>
          <a:bodyPr vert="horz" wrap="square" lIns="0" tIns="12697" rIns="0" bIns="0" rtlCol="0">
            <a:spAutoFit/>
          </a:bodyPr>
          <a:lstStyle/>
          <a:p>
            <a:pPr marL="12697">
              <a:spcBef>
                <a:spcPts val="100"/>
              </a:spcBef>
            </a:pPr>
            <a:r>
              <a:rPr sz="4000" b="1" dirty="0"/>
              <a:t>Cloud</a:t>
            </a:r>
            <a:r>
              <a:rPr sz="4000" b="1" spc="-60" dirty="0"/>
              <a:t> </a:t>
            </a:r>
            <a:r>
              <a:rPr sz="4000" b="1" spc="-5" dirty="0"/>
              <a:t>Patterns</a:t>
            </a:r>
          </a:p>
        </p:txBody>
      </p:sp>
      <p:pic>
        <p:nvPicPr>
          <p:cNvPr id="3" name="object 3"/>
          <p:cNvPicPr/>
          <p:nvPr/>
        </p:nvPicPr>
        <p:blipFill>
          <a:blip r:embed="rId2" cstate="print"/>
          <a:stretch>
            <a:fillRect/>
          </a:stretch>
        </p:blipFill>
        <p:spPr>
          <a:xfrm>
            <a:off x="609600" y="1524000"/>
            <a:ext cx="3429000" cy="2310384"/>
          </a:xfrm>
          <a:prstGeom prst="rect">
            <a:avLst/>
          </a:prstGeom>
        </p:spPr>
      </p:pic>
      <p:pic>
        <p:nvPicPr>
          <p:cNvPr id="4" name="object 4"/>
          <p:cNvPicPr/>
          <p:nvPr/>
        </p:nvPicPr>
        <p:blipFill>
          <a:blip r:embed="rId3" cstate="print"/>
          <a:stretch>
            <a:fillRect/>
          </a:stretch>
        </p:blipFill>
        <p:spPr>
          <a:xfrm>
            <a:off x="4876801" y="1463039"/>
            <a:ext cx="3352800" cy="2401824"/>
          </a:xfrm>
          <a:prstGeom prst="rect">
            <a:avLst/>
          </a:prstGeom>
        </p:spPr>
      </p:pic>
      <p:pic>
        <p:nvPicPr>
          <p:cNvPr id="5" name="object 5"/>
          <p:cNvPicPr/>
          <p:nvPr/>
        </p:nvPicPr>
        <p:blipFill>
          <a:blip r:embed="rId4" cstate="print"/>
          <a:stretch>
            <a:fillRect/>
          </a:stretch>
        </p:blipFill>
        <p:spPr>
          <a:xfrm>
            <a:off x="609600" y="3962401"/>
            <a:ext cx="3429000" cy="2286000"/>
          </a:xfrm>
          <a:prstGeom prst="rect">
            <a:avLst/>
          </a:prstGeom>
        </p:spPr>
      </p:pic>
      <p:pic>
        <p:nvPicPr>
          <p:cNvPr id="6" name="object 6"/>
          <p:cNvPicPr/>
          <p:nvPr/>
        </p:nvPicPr>
        <p:blipFill>
          <a:blip r:embed="rId2" cstate="print"/>
          <a:stretch>
            <a:fillRect/>
          </a:stretch>
        </p:blipFill>
        <p:spPr>
          <a:xfrm>
            <a:off x="4876801" y="3962400"/>
            <a:ext cx="3352800" cy="2257044"/>
          </a:xfrm>
          <a:prstGeom prst="rect">
            <a:avLst/>
          </a:prstGeom>
        </p:spPr>
      </p:pic>
      <p:sp>
        <p:nvSpPr>
          <p:cNvPr id="7" name="Slide Number Placeholder 6"/>
          <p:cNvSpPr>
            <a:spLocks noGrp="1"/>
          </p:cNvSpPr>
          <p:nvPr>
            <p:ph type="sldNum" sz="quarter" idx="12"/>
          </p:nvPr>
        </p:nvSpPr>
        <p:spPr/>
        <p:txBody>
          <a:bodyPr/>
          <a:lstStyle/>
          <a:p>
            <a:fld id="{DCF41523-9A28-446C-9FD6-551A6DD8F6B7}"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7801" y="2"/>
            <a:ext cx="6379232" cy="628374"/>
          </a:xfrm>
          <a:prstGeom prst="rect">
            <a:avLst/>
          </a:prstGeom>
        </p:spPr>
        <p:txBody>
          <a:bodyPr vert="horz" wrap="square" lIns="0" tIns="12697" rIns="0" bIns="0" rtlCol="0">
            <a:spAutoFit/>
          </a:bodyPr>
          <a:lstStyle/>
          <a:p>
            <a:pPr marL="12697">
              <a:spcBef>
                <a:spcPts val="100"/>
              </a:spcBef>
            </a:pPr>
            <a:r>
              <a:rPr sz="4000" b="1" dirty="0"/>
              <a:t>Forest</a:t>
            </a:r>
            <a:r>
              <a:rPr sz="4000" b="1" spc="-10" dirty="0"/>
              <a:t> </a:t>
            </a:r>
            <a:r>
              <a:rPr sz="4000" b="1" spc="-5" dirty="0"/>
              <a:t>and Cultivated</a:t>
            </a:r>
            <a:r>
              <a:rPr sz="4000" b="1" spc="-30" dirty="0"/>
              <a:t> </a:t>
            </a:r>
            <a:r>
              <a:rPr sz="4000" b="1" spc="-5" dirty="0"/>
              <a:t>Land</a:t>
            </a:r>
          </a:p>
        </p:txBody>
      </p:sp>
      <p:pic>
        <p:nvPicPr>
          <p:cNvPr id="3" name="object 3"/>
          <p:cNvPicPr/>
          <p:nvPr/>
        </p:nvPicPr>
        <p:blipFill>
          <a:blip r:embed="rId2" cstate="print"/>
          <a:stretch>
            <a:fillRect/>
          </a:stretch>
        </p:blipFill>
        <p:spPr>
          <a:xfrm>
            <a:off x="304800" y="2209800"/>
            <a:ext cx="3419855" cy="4114800"/>
          </a:xfrm>
          <a:prstGeom prst="rect">
            <a:avLst/>
          </a:prstGeom>
        </p:spPr>
      </p:pic>
      <p:pic>
        <p:nvPicPr>
          <p:cNvPr id="4" name="object 4"/>
          <p:cNvPicPr/>
          <p:nvPr/>
        </p:nvPicPr>
        <p:blipFill>
          <a:blip r:embed="rId3" cstate="print"/>
          <a:stretch>
            <a:fillRect/>
          </a:stretch>
        </p:blipFill>
        <p:spPr>
          <a:xfrm>
            <a:off x="4191000" y="2362200"/>
            <a:ext cx="4648200" cy="3052572"/>
          </a:xfrm>
          <a:prstGeom prst="rect">
            <a:avLst/>
          </a:prstGeom>
        </p:spPr>
      </p:pic>
      <p:sp>
        <p:nvSpPr>
          <p:cNvPr id="5" name="Slide Number Placeholder 4"/>
          <p:cNvSpPr>
            <a:spLocks noGrp="1"/>
          </p:cNvSpPr>
          <p:nvPr>
            <p:ph type="sldNum" sz="quarter" idx="12"/>
          </p:nvPr>
        </p:nvSpPr>
        <p:spPr/>
        <p:txBody>
          <a:bodyPr/>
          <a:lstStyle/>
          <a:p>
            <a:fld id="{DCF41523-9A28-446C-9FD6-551A6DD8F6B7}" type="slidenum">
              <a:rPr lang="en-US" smtClean="0"/>
              <a:pPr/>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9800" y="228601"/>
            <a:ext cx="5116054" cy="628374"/>
          </a:xfrm>
          <a:prstGeom prst="rect">
            <a:avLst/>
          </a:prstGeom>
        </p:spPr>
        <p:txBody>
          <a:bodyPr vert="horz" wrap="square" lIns="0" tIns="12697" rIns="0" bIns="0" rtlCol="0">
            <a:spAutoFit/>
          </a:bodyPr>
          <a:lstStyle/>
          <a:p>
            <a:pPr marL="12697">
              <a:spcBef>
                <a:spcPts val="100"/>
              </a:spcBef>
            </a:pPr>
            <a:r>
              <a:rPr sz="4000" b="1" dirty="0"/>
              <a:t>Coal</a:t>
            </a:r>
            <a:r>
              <a:rPr sz="4000" b="1" spc="-40" dirty="0"/>
              <a:t> </a:t>
            </a:r>
            <a:r>
              <a:rPr sz="4000" b="1" spc="-5" dirty="0"/>
              <a:t>Mine</a:t>
            </a:r>
            <a:r>
              <a:rPr sz="4000" b="1" spc="-50" dirty="0"/>
              <a:t> </a:t>
            </a:r>
            <a:r>
              <a:rPr sz="4000" b="1" dirty="0"/>
              <a:t>Detection</a:t>
            </a:r>
          </a:p>
        </p:txBody>
      </p:sp>
      <p:pic>
        <p:nvPicPr>
          <p:cNvPr id="3" name="object 3"/>
          <p:cNvPicPr/>
          <p:nvPr/>
        </p:nvPicPr>
        <p:blipFill>
          <a:blip r:embed="rId2" cstate="print"/>
          <a:stretch>
            <a:fillRect/>
          </a:stretch>
        </p:blipFill>
        <p:spPr>
          <a:xfrm>
            <a:off x="1143000" y="1447800"/>
            <a:ext cx="6858000" cy="5143500"/>
          </a:xfrm>
          <a:prstGeom prst="rect">
            <a:avLst/>
          </a:prstGeom>
        </p:spPr>
      </p:pic>
      <p:sp>
        <p:nvSpPr>
          <p:cNvPr id="4" name="Slide Number Placeholder 3"/>
          <p:cNvSpPr>
            <a:spLocks noGrp="1"/>
          </p:cNvSpPr>
          <p:nvPr>
            <p:ph type="sldNum" sz="quarter" idx="12"/>
          </p:nvPr>
        </p:nvSpPr>
        <p:spPr/>
        <p:txBody>
          <a:bodyPr/>
          <a:lstStyle/>
          <a:p>
            <a:fld id="{DCF41523-9A28-446C-9FD6-551A6DD8F6B7}" type="slidenum">
              <a:rPr lang="en-US" smtClean="0"/>
              <a:pPr/>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8801" y="2"/>
            <a:ext cx="5506373" cy="628374"/>
          </a:xfrm>
          <a:prstGeom prst="rect">
            <a:avLst/>
          </a:prstGeom>
        </p:spPr>
        <p:txBody>
          <a:bodyPr vert="horz" wrap="square" lIns="0" tIns="12697" rIns="0" bIns="0" rtlCol="0">
            <a:spAutoFit/>
          </a:bodyPr>
          <a:lstStyle/>
          <a:p>
            <a:pPr marL="12697">
              <a:spcBef>
                <a:spcPts val="100"/>
              </a:spcBef>
            </a:pPr>
            <a:r>
              <a:rPr sz="4000" b="1" spc="-5" dirty="0"/>
              <a:t>Natural</a:t>
            </a:r>
            <a:r>
              <a:rPr sz="4000" b="1" spc="-25" dirty="0"/>
              <a:t> </a:t>
            </a:r>
            <a:r>
              <a:rPr sz="4000" b="1" dirty="0"/>
              <a:t>Gas</a:t>
            </a:r>
            <a:r>
              <a:rPr sz="4000" b="1" spc="-10" dirty="0"/>
              <a:t> </a:t>
            </a:r>
            <a:r>
              <a:rPr sz="4000" b="1" spc="-5" dirty="0"/>
              <a:t>Detection</a:t>
            </a:r>
          </a:p>
        </p:txBody>
      </p:sp>
      <p:pic>
        <p:nvPicPr>
          <p:cNvPr id="3" name="object 3"/>
          <p:cNvPicPr/>
          <p:nvPr/>
        </p:nvPicPr>
        <p:blipFill>
          <a:blip r:embed="rId2" cstate="print"/>
          <a:stretch>
            <a:fillRect/>
          </a:stretch>
        </p:blipFill>
        <p:spPr>
          <a:xfrm>
            <a:off x="228600" y="1676400"/>
            <a:ext cx="8686800" cy="4885944"/>
          </a:xfrm>
          <a:prstGeom prst="rect">
            <a:avLst/>
          </a:prstGeom>
        </p:spPr>
      </p:pic>
      <p:sp>
        <p:nvSpPr>
          <p:cNvPr id="4" name="Slide Number Placeholder 3"/>
          <p:cNvSpPr>
            <a:spLocks noGrp="1"/>
          </p:cNvSpPr>
          <p:nvPr>
            <p:ph type="sldNum" sz="quarter" idx="12"/>
          </p:nvPr>
        </p:nvSpPr>
        <p:spPr/>
        <p:txBody>
          <a:bodyPr/>
          <a:lstStyle/>
          <a:p>
            <a:fld id="{DCF41523-9A28-446C-9FD6-551A6DD8F6B7}"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Introduction</a:t>
            </a:r>
            <a:endParaRPr lang="en-US" sz="4000" b="1" dirty="0"/>
          </a:p>
        </p:txBody>
      </p:sp>
      <p:sp>
        <p:nvSpPr>
          <p:cNvPr id="4" name="Slide Number Placeholder 3"/>
          <p:cNvSpPr>
            <a:spLocks noGrp="1"/>
          </p:cNvSpPr>
          <p:nvPr>
            <p:ph type="sldNum" sz="quarter" idx="12"/>
          </p:nvPr>
        </p:nvSpPr>
        <p:spPr/>
        <p:txBody>
          <a:bodyPr/>
          <a:lstStyle/>
          <a:p>
            <a:fld id="{DCF41523-9A28-446C-9FD6-551A6DD8F6B7}" type="slidenum">
              <a:rPr lang="en-US" smtClean="0"/>
              <a:pPr/>
              <a:t>25</a:t>
            </a:fld>
            <a:endParaRPr lang="en-US"/>
          </a:p>
        </p:txBody>
      </p:sp>
      <p:sp>
        <p:nvSpPr>
          <p:cNvPr id="6" name="Content Placeholder 5"/>
          <p:cNvSpPr>
            <a:spLocks noGrp="1"/>
          </p:cNvSpPr>
          <p:nvPr>
            <p:ph idx="1"/>
          </p:nvPr>
        </p:nvSpPr>
        <p:spPr/>
        <p:txBody>
          <a:bodyPr>
            <a:normAutofit fontScale="85000" lnSpcReduction="10000"/>
          </a:bodyPr>
          <a:lstStyle/>
          <a:p>
            <a:pPr algn="just"/>
            <a:r>
              <a:rPr lang="en-US" sz="2400" dirty="0" smtClean="0">
                <a:latin typeface="Times New Roman" pitchFamily="18" charset="0"/>
                <a:cs typeface="Times New Roman" pitchFamily="18" charset="0"/>
              </a:rPr>
              <a:t>Pattern recognition is the association of an observation to past experience or knowledge.</a:t>
            </a:r>
          </a:p>
          <a:p>
            <a:pPr algn="just"/>
            <a:r>
              <a:rPr lang="en-US" sz="2400" dirty="0" smtClean="0">
                <a:latin typeface="Times New Roman" pitchFamily="18" charset="0"/>
                <a:cs typeface="Times New Roman" pitchFamily="18" charset="0"/>
              </a:rPr>
              <a:t> Humans continuously perform perceptual pattern recognition, and the amazing complexity of the cognitive process involved has made pattern recognition an active area of search in psychology and neurophysiology for many decades.</a:t>
            </a:r>
          </a:p>
          <a:p>
            <a:pPr algn="just"/>
            <a:r>
              <a:rPr lang="en-US" sz="2400" dirty="0" smtClean="0">
                <a:latin typeface="Times New Roman" pitchFamily="18" charset="0"/>
                <a:cs typeface="Times New Roman" pitchFamily="18" charset="0"/>
              </a:rPr>
              <a:t>With the recent advances in the computing technology, many pattern recognition tasks have become automated. </a:t>
            </a:r>
          </a:p>
          <a:p>
            <a:pPr algn="just"/>
            <a:r>
              <a:rPr lang="en-US" sz="2400" dirty="0" smtClean="0">
                <a:latin typeface="Times New Roman" pitchFamily="18" charset="0"/>
                <a:cs typeface="Times New Roman" pitchFamily="18" charset="0"/>
              </a:rPr>
              <a:t>These include tasks naturally performed by humans, such as speech and handwritten character recognition, as well as the jobs that are unnatural and difficult.</a:t>
            </a:r>
          </a:p>
          <a:p>
            <a:pPr algn="just"/>
            <a:r>
              <a:rPr lang="en-US" sz="2400" dirty="0" smtClean="0">
                <a:latin typeface="Times New Roman" pitchFamily="18" charset="0"/>
                <a:cs typeface="Times New Roman" pitchFamily="18" charset="0"/>
              </a:rPr>
              <a:t>Today useful applications of automatic pattern recognition are common.</a:t>
            </a:r>
          </a:p>
          <a:p>
            <a:pPr algn="just"/>
            <a:r>
              <a:rPr lang="en-US" sz="2400" dirty="0" smtClean="0">
                <a:latin typeface="Times New Roman" pitchFamily="18" charset="0"/>
                <a:cs typeface="Times New Roman" pitchFamily="18" charset="0"/>
              </a:rPr>
              <a:t>As computers and the methods of automatic pattern recognition process, more and more fascinating applications are being discovered in the fields of finance, manufacturing and medicine.</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Introduction continued….</a:t>
            </a:r>
            <a:endParaRPr lang="en-US" sz="4000" b="1" dirty="0"/>
          </a:p>
        </p:txBody>
      </p:sp>
      <p:sp>
        <p:nvSpPr>
          <p:cNvPr id="3" name="Content Placeholder 2"/>
          <p:cNvSpPr>
            <a:spLocks noGrp="1"/>
          </p:cNvSpPr>
          <p:nvPr>
            <p:ph idx="1"/>
          </p:nvPr>
        </p:nvSpPr>
        <p:spPr/>
        <p:txBody>
          <a:bodyPr>
            <a:normAutofit/>
          </a:bodyPr>
          <a:lstStyle/>
          <a:p>
            <a:pPr algn="just"/>
            <a:r>
              <a:rPr lang="en-US" sz="2400" dirty="0" smtClean="0">
                <a:latin typeface="Times New Roman" pitchFamily="18" charset="0"/>
                <a:cs typeface="Times New Roman" pitchFamily="18" charset="0"/>
              </a:rPr>
              <a:t>Pattern recognition is the science and art of giving names to the natural objects in the real world. </a:t>
            </a:r>
          </a:p>
          <a:p>
            <a:pPr algn="just"/>
            <a:r>
              <a:rPr lang="en-US" sz="2400" dirty="0" smtClean="0">
                <a:latin typeface="Times New Roman" pitchFamily="18" charset="0"/>
                <a:cs typeface="Times New Roman" pitchFamily="18" charset="0"/>
              </a:rPr>
              <a:t>A pattern is essentially an arrangement or an ordering, in which some organization of underlying structure can said to exist. </a:t>
            </a:r>
          </a:p>
          <a:p>
            <a:pPr algn="just"/>
            <a:r>
              <a:rPr lang="en-US" sz="2400" dirty="0" smtClean="0">
                <a:latin typeface="Times New Roman" pitchFamily="18" charset="0"/>
                <a:cs typeface="Times New Roman" pitchFamily="18" charset="0"/>
              </a:rPr>
              <a:t>So a pattern can be referred to as a quantitative or structural description of an object or some other item of interest. </a:t>
            </a:r>
          </a:p>
          <a:p>
            <a:pPr algn="just"/>
            <a:r>
              <a:rPr lang="en-US" sz="2400" dirty="0" smtClean="0">
                <a:latin typeface="Times New Roman" pitchFamily="18" charset="0"/>
                <a:cs typeface="Times New Roman" pitchFamily="18" charset="0"/>
              </a:rPr>
              <a:t>A set of patterns that share some common properties can be regarded as pattern class.</a:t>
            </a:r>
          </a:p>
          <a:p>
            <a:pPr algn="just">
              <a:buNone/>
            </a:pP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26</a:t>
            </a:fld>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Introduction continued….</a:t>
            </a:r>
            <a:endParaRPr lang="en-US" sz="4000" dirty="0"/>
          </a:p>
        </p:txBody>
      </p:sp>
      <p:sp>
        <p:nvSpPr>
          <p:cNvPr id="3" name="Content Placeholder 2"/>
          <p:cNvSpPr>
            <a:spLocks noGrp="1"/>
          </p:cNvSpPr>
          <p:nvPr>
            <p:ph idx="1"/>
          </p:nvPr>
        </p:nvSpPr>
        <p:spPr>
          <a:xfrm>
            <a:off x="457200" y="1371601"/>
            <a:ext cx="8229600" cy="4754566"/>
          </a:xfrm>
        </p:spPr>
        <p:txBody>
          <a:bodyPr>
            <a:normAutofit/>
          </a:bodyPr>
          <a:lstStyle/>
          <a:p>
            <a:pPr algn="just"/>
            <a:r>
              <a:rPr lang="en-US" sz="2400" dirty="0" smtClean="0">
                <a:latin typeface="Times New Roman" pitchFamily="18" charset="0"/>
                <a:cs typeface="Times New Roman" pitchFamily="18" charset="0"/>
              </a:rPr>
              <a:t>It naturally involves extraction of significant attributes of the data from the background of irrelevant details, for example</a:t>
            </a:r>
          </a:p>
          <a:p>
            <a:pPr marL="914283" lvl="1" indent="-514350" algn="just">
              <a:buFont typeface="+mj-lt"/>
              <a:buAutoNum type="romanLcPeriod"/>
            </a:pPr>
            <a:r>
              <a:rPr lang="en-US" sz="2400" dirty="0" smtClean="0">
                <a:latin typeface="Times New Roman" pitchFamily="18" charset="0"/>
                <a:cs typeface="Times New Roman" pitchFamily="18" charset="0"/>
              </a:rPr>
              <a:t>Speech recognition maps a waveform into words</a:t>
            </a:r>
          </a:p>
          <a:p>
            <a:pPr marL="914283" lvl="1" indent="-514350" algn="just">
              <a:buFont typeface="+mj-lt"/>
              <a:buAutoNum type="romanLcPeriod"/>
            </a:pPr>
            <a:r>
              <a:rPr lang="en-US" sz="2400" dirty="0" smtClean="0">
                <a:latin typeface="Times New Roman" pitchFamily="18" charset="0"/>
                <a:cs typeface="Times New Roman" pitchFamily="18" charset="0"/>
              </a:rPr>
              <a:t>Character recognition maps a matrix of pixels into characters and words</a:t>
            </a:r>
          </a:p>
          <a:p>
            <a:pPr algn="just">
              <a:buNone/>
            </a:pPr>
            <a:r>
              <a:rPr lang="en-US" sz="2400" dirty="0" smtClean="0">
                <a:latin typeface="Times New Roman" pitchFamily="18" charset="0"/>
                <a:cs typeface="Times New Roman" pitchFamily="18" charset="0"/>
              </a:rPr>
              <a:t>    The pattern recognition solution involves many stages such as making the measurements, preprocessing and segmentation, finding a suitable numerical representation for objects we are interested in, and finally classifying them on these representations.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1496" y="1215999"/>
            <a:ext cx="8531860" cy="4658425"/>
          </a:xfrm>
          <a:prstGeom prst="rect">
            <a:avLst/>
          </a:prstGeom>
        </p:spPr>
        <p:txBody>
          <a:bodyPr vert="horz" wrap="square" lIns="0" tIns="97761" rIns="0" bIns="0" rtlCol="0">
            <a:spAutoFit/>
          </a:bodyPr>
          <a:lstStyle/>
          <a:p>
            <a:pPr marL="355495" marR="5078" indent="-342801" algn="just">
              <a:lnSpc>
                <a:spcPct val="80000"/>
              </a:lnSpc>
              <a:spcBef>
                <a:spcPts val="770"/>
              </a:spcBef>
              <a:buChar char="•"/>
              <a:tabLst>
                <a:tab pos="354860" algn="l"/>
                <a:tab pos="355495" algn="l"/>
                <a:tab pos="6900437" algn="l"/>
                <a:tab pos="7547313" algn="l"/>
              </a:tabLst>
            </a:pPr>
            <a:r>
              <a:rPr sz="2800" spc="-5" dirty="0">
                <a:latin typeface="Times New Roman" pitchFamily="18" charset="0"/>
                <a:cs typeface="Times New Roman" pitchFamily="18" charset="0"/>
              </a:rPr>
              <a:t>It</a:t>
            </a:r>
            <a:r>
              <a:rPr sz="2800" spc="5" dirty="0">
                <a:latin typeface="Times New Roman" pitchFamily="18" charset="0"/>
                <a:cs typeface="Times New Roman" pitchFamily="18" charset="0"/>
              </a:rPr>
              <a:t> </a:t>
            </a:r>
            <a:r>
              <a:rPr sz="2800" spc="-5" dirty="0">
                <a:latin typeface="Times New Roman" pitchFamily="18" charset="0"/>
                <a:cs typeface="Times New Roman" pitchFamily="18" charset="0"/>
              </a:rPr>
              <a:t>is</a:t>
            </a:r>
            <a:r>
              <a:rPr sz="2800" spc="15" dirty="0">
                <a:latin typeface="Times New Roman" pitchFamily="18" charset="0"/>
                <a:cs typeface="Times New Roman" pitchFamily="18" charset="0"/>
              </a:rPr>
              <a:t> </a:t>
            </a:r>
            <a:r>
              <a:rPr sz="2800" spc="-5" dirty="0">
                <a:latin typeface="Times New Roman" pitchFamily="18" charset="0"/>
                <a:cs typeface="Times New Roman" pitchFamily="18" charset="0"/>
              </a:rPr>
              <a:t>said</a:t>
            </a:r>
            <a:r>
              <a:rPr sz="2800" spc="5" dirty="0">
                <a:latin typeface="Times New Roman" pitchFamily="18" charset="0"/>
                <a:cs typeface="Times New Roman" pitchFamily="18" charset="0"/>
              </a:rPr>
              <a:t> </a:t>
            </a:r>
            <a:r>
              <a:rPr sz="2800" spc="-5" dirty="0">
                <a:latin typeface="Times New Roman" pitchFamily="18" charset="0"/>
                <a:cs typeface="Times New Roman" pitchFamily="18" charset="0"/>
              </a:rPr>
              <a:t>that</a:t>
            </a:r>
            <a:r>
              <a:rPr sz="2800" spc="-10" dirty="0">
                <a:latin typeface="Times New Roman" pitchFamily="18" charset="0"/>
                <a:cs typeface="Times New Roman" pitchFamily="18" charset="0"/>
              </a:rPr>
              <a:t> </a:t>
            </a:r>
            <a:r>
              <a:rPr sz="2800" spc="-5" dirty="0">
                <a:latin typeface="Times New Roman" pitchFamily="18" charset="0"/>
                <a:cs typeface="Times New Roman" pitchFamily="18" charset="0"/>
              </a:rPr>
              <a:t>each</a:t>
            </a:r>
            <a:r>
              <a:rPr sz="2800" spc="15" dirty="0">
                <a:latin typeface="Times New Roman" pitchFamily="18" charset="0"/>
                <a:cs typeface="Times New Roman" pitchFamily="18" charset="0"/>
              </a:rPr>
              <a:t> </a:t>
            </a:r>
            <a:r>
              <a:rPr sz="2800" dirty="0">
                <a:latin typeface="Times New Roman" pitchFamily="18" charset="0"/>
                <a:cs typeface="Times New Roman" pitchFamily="18" charset="0"/>
              </a:rPr>
              <a:t>thief</a:t>
            </a:r>
            <a:r>
              <a:rPr sz="2800" spc="-5" dirty="0">
                <a:latin typeface="Times New Roman" pitchFamily="18" charset="0"/>
                <a:cs typeface="Times New Roman" pitchFamily="18" charset="0"/>
              </a:rPr>
              <a:t> has</a:t>
            </a:r>
            <a:r>
              <a:rPr sz="2800" spc="10" dirty="0">
                <a:latin typeface="Times New Roman" pitchFamily="18" charset="0"/>
                <a:cs typeface="Times New Roman" pitchFamily="18" charset="0"/>
              </a:rPr>
              <a:t> </a:t>
            </a:r>
            <a:r>
              <a:rPr sz="2800" spc="-5" dirty="0">
                <a:latin typeface="Times New Roman" pitchFamily="18" charset="0"/>
                <a:cs typeface="Times New Roman" pitchFamily="18" charset="0"/>
              </a:rPr>
              <a:t>his own</a:t>
            </a:r>
            <a:r>
              <a:rPr sz="2800" spc="10" dirty="0">
                <a:latin typeface="Times New Roman" pitchFamily="18" charset="0"/>
                <a:cs typeface="Times New Roman" pitchFamily="18" charset="0"/>
              </a:rPr>
              <a:t> </a:t>
            </a:r>
            <a:r>
              <a:rPr sz="2800" spc="-5" dirty="0">
                <a:latin typeface="Times New Roman" pitchFamily="18" charset="0"/>
                <a:cs typeface="Times New Roman" pitchFamily="18" charset="0"/>
              </a:rPr>
              <a:t>patterns.	Some enter </a:t>
            </a:r>
            <a:r>
              <a:rPr sz="2800" dirty="0">
                <a:latin typeface="Times New Roman" pitchFamily="18" charset="0"/>
                <a:cs typeface="Times New Roman" pitchFamily="18" charset="0"/>
              </a:rPr>
              <a:t> through</a:t>
            </a:r>
            <a:r>
              <a:rPr sz="2800" spc="-20" dirty="0">
                <a:latin typeface="Times New Roman" pitchFamily="18" charset="0"/>
                <a:cs typeface="Times New Roman" pitchFamily="18" charset="0"/>
              </a:rPr>
              <a:t> </a:t>
            </a:r>
            <a:r>
              <a:rPr sz="2800" spc="-5" dirty="0">
                <a:latin typeface="Times New Roman" pitchFamily="18" charset="0"/>
                <a:cs typeface="Times New Roman" pitchFamily="18" charset="0"/>
              </a:rPr>
              <a:t>windows,</a:t>
            </a:r>
            <a:r>
              <a:rPr sz="2800" spc="15" dirty="0">
                <a:latin typeface="Times New Roman" pitchFamily="18" charset="0"/>
                <a:cs typeface="Times New Roman" pitchFamily="18" charset="0"/>
              </a:rPr>
              <a:t> </a:t>
            </a:r>
            <a:r>
              <a:rPr sz="2800" spc="-5" dirty="0">
                <a:latin typeface="Times New Roman" pitchFamily="18" charset="0"/>
                <a:cs typeface="Times New Roman" pitchFamily="18" charset="0"/>
              </a:rPr>
              <a:t>some</a:t>
            </a:r>
            <a:r>
              <a:rPr sz="2800" dirty="0">
                <a:latin typeface="Times New Roman" pitchFamily="18" charset="0"/>
                <a:cs typeface="Times New Roman" pitchFamily="18" charset="0"/>
              </a:rPr>
              <a:t> through</a:t>
            </a:r>
            <a:r>
              <a:rPr sz="2800" spc="-20" dirty="0">
                <a:latin typeface="Times New Roman" pitchFamily="18" charset="0"/>
                <a:cs typeface="Times New Roman" pitchFamily="18" charset="0"/>
              </a:rPr>
              <a:t> </a:t>
            </a:r>
            <a:r>
              <a:rPr sz="2800" dirty="0">
                <a:latin typeface="Times New Roman" pitchFamily="18" charset="0"/>
                <a:cs typeface="Times New Roman" pitchFamily="18" charset="0"/>
              </a:rPr>
              <a:t>doors</a:t>
            </a:r>
            <a:r>
              <a:rPr sz="2800" spc="-10" dirty="0">
                <a:latin typeface="Times New Roman" pitchFamily="18" charset="0"/>
                <a:cs typeface="Times New Roman" pitchFamily="18" charset="0"/>
              </a:rPr>
              <a:t> </a:t>
            </a:r>
            <a:r>
              <a:rPr sz="2800" spc="-5" dirty="0">
                <a:latin typeface="Times New Roman" pitchFamily="18" charset="0"/>
                <a:cs typeface="Times New Roman" pitchFamily="18" charset="0"/>
              </a:rPr>
              <a:t>and</a:t>
            </a:r>
            <a:r>
              <a:rPr sz="2800" dirty="0">
                <a:latin typeface="Times New Roman" pitchFamily="18" charset="0"/>
                <a:cs typeface="Times New Roman" pitchFamily="18" charset="0"/>
              </a:rPr>
              <a:t> </a:t>
            </a:r>
            <a:r>
              <a:rPr sz="2800" spc="-5" dirty="0">
                <a:latin typeface="Times New Roman" pitchFamily="18" charset="0"/>
                <a:cs typeface="Times New Roman" pitchFamily="18" charset="0"/>
              </a:rPr>
              <a:t>so</a:t>
            </a:r>
            <a:r>
              <a:rPr sz="2800" spc="15" dirty="0">
                <a:latin typeface="Times New Roman" pitchFamily="18" charset="0"/>
                <a:cs typeface="Times New Roman" pitchFamily="18" charset="0"/>
              </a:rPr>
              <a:t> </a:t>
            </a:r>
            <a:r>
              <a:rPr sz="2800" dirty="0">
                <a:latin typeface="Times New Roman" pitchFamily="18" charset="0"/>
                <a:cs typeface="Times New Roman" pitchFamily="18" charset="0"/>
              </a:rPr>
              <a:t>on.</a:t>
            </a:r>
            <a:r>
              <a:rPr sz="2800">
                <a:latin typeface="Times New Roman" pitchFamily="18" charset="0"/>
                <a:cs typeface="Times New Roman" pitchFamily="18" charset="0"/>
              </a:rPr>
              <a:t>	</a:t>
            </a:r>
            <a:endParaRPr lang="en-US" sz="2800" dirty="0" smtClean="0">
              <a:latin typeface="Times New Roman" pitchFamily="18" charset="0"/>
              <a:cs typeface="Times New Roman" pitchFamily="18" charset="0"/>
            </a:endParaRPr>
          </a:p>
          <a:p>
            <a:pPr marL="355495" marR="5078" indent="-342801" algn="just">
              <a:lnSpc>
                <a:spcPct val="80000"/>
              </a:lnSpc>
              <a:spcBef>
                <a:spcPts val="770"/>
              </a:spcBef>
              <a:buChar char="•"/>
              <a:tabLst>
                <a:tab pos="354860" algn="l"/>
                <a:tab pos="355495" algn="l"/>
                <a:tab pos="6900437" algn="l"/>
                <a:tab pos="7547313" algn="l"/>
              </a:tabLst>
            </a:pPr>
            <a:r>
              <a:rPr sz="2800" spc="-5" smtClean="0">
                <a:latin typeface="Times New Roman" pitchFamily="18" charset="0"/>
                <a:cs typeface="Times New Roman" pitchFamily="18" charset="0"/>
              </a:rPr>
              <a:t>Some</a:t>
            </a:r>
            <a:r>
              <a:rPr sz="2800" spc="-80" smtClean="0">
                <a:latin typeface="Times New Roman" pitchFamily="18" charset="0"/>
                <a:cs typeface="Times New Roman" pitchFamily="18" charset="0"/>
              </a:rPr>
              <a:t> </a:t>
            </a:r>
            <a:r>
              <a:rPr sz="2800" spc="-5" dirty="0">
                <a:latin typeface="Times New Roman" pitchFamily="18" charset="0"/>
                <a:cs typeface="Times New Roman" pitchFamily="18" charset="0"/>
              </a:rPr>
              <a:t>do </a:t>
            </a:r>
            <a:r>
              <a:rPr sz="2800" spc="-685" dirty="0">
                <a:latin typeface="Times New Roman" pitchFamily="18" charset="0"/>
                <a:cs typeface="Times New Roman" pitchFamily="18" charset="0"/>
              </a:rPr>
              <a:t> </a:t>
            </a:r>
            <a:r>
              <a:rPr sz="2800" spc="-5" dirty="0">
                <a:latin typeface="Times New Roman" pitchFamily="18" charset="0"/>
                <a:cs typeface="Times New Roman" pitchFamily="18" charset="0"/>
              </a:rPr>
              <a:t>only ‘pick-pocketing’,</a:t>
            </a:r>
            <a:r>
              <a:rPr sz="2800" spc="-25" dirty="0">
                <a:latin typeface="Times New Roman" pitchFamily="18" charset="0"/>
                <a:cs typeface="Times New Roman" pitchFamily="18" charset="0"/>
              </a:rPr>
              <a:t> </a:t>
            </a:r>
            <a:r>
              <a:rPr sz="2800" spc="-10" dirty="0">
                <a:latin typeface="Times New Roman" pitchFamily="18" charset="0"/>
                <a:cs typeface="Times New Roman" pitchFamily="18" charset="0"/>
              </a:rPr>
              <a:t>some</a:t>
            </a:r>
            <a:r>
              <a:rPr sz="2800" spc="5" dirty="0">
                <a:latin typeface="Times New Roman" pitchFamily="18" charset="0"/>
                <a:cs typeface="Times New Roman" pitchFamily="18" charset="0"/>
              </a:rPr>
              <a:t> </a:t>
            </a:r>
            <a:r>
              <a:rPr sz="2800" spc="-5" dirty="0">
                <a:latin typeface="Times New Roman" pitchFamily="18" charset="0"/>
                <a:cs typeface="Times New Roman" pitchFamily="18" charset="0"/>
              </a:rPr>
              <a:t>steal</a:t>
            </a:r>
            <a:r>
              <a:rPr sz="2800" spc="-10" dirty="0">
                <a:latin typeface="Times New Roman" pitchFamily="18" charset="0"/>
                <a:cs typeface="Times New Roman" pitchFamily="18" charset="0"/>
              </a:rPr>
              <a:t> </a:t>
            </a:r>
            <a:r>
              <a:rPr sz="2800" spc="-5" dirty="0">
                <a:latin typeface="Times New Roman" pitchFamily="18" charset="0"/>
                <a:cs typeface="Times New Roman" pitchFamily="18" charset="0"/>
              </a:rPr>
              <a:t>cycles, </a:t>
            </a:r>
            <a:r>
              <a:rPr sz="2800" spc="-10" dirty="0">
                <a:latin typeface="Times New Roman" pitchFamily="18" charset="0"/>
                <a:cs typeface="Times New Roman" pitchFamily="18" charset="0"/>
              </a:rPr>
              <a:t>some</a:t>
            </a:r>
            <a:r>
              <a:rPr sz="2800" spc="5" dirty="0">
                <a:latin typeface="Times New Roman" pitchFamily="18" charset="0"/>
                <a:cs typeface="Times New Roman" pitchFamily="18" charset="0"/>
              </a:rPr>
              <a:t> </a:t>
            </a:r>
            <a:r>
              <a:rPr sz="2800" spc="-5" dirty="0">
                <a:latin typeface="Times New Roman" pitchFamily="18" charset="0"/>
                <a:cs typeface="Times New Roman" pitchFamily="18" charset="0"/>
              </a:rPr>
              <a:t>steal</a:t>
            </a:r>
            <a:r>
              <a:rPr sz="2800" spc="-10" dirty="0">
                <a:latin typeface="Times New Roman" pitchFamily="18" charset="0"/>
                <a:cs typeface="Times New Roman" pitchFamily="18" charset="0"/>
              </a:rPr>
              <a:t> cars </a:t>
            </a:r>
            <a:r>
              <a:rPr sz="2800" spc="-5" dirty="0">
                <a:latin typeface="Times New Roman" pitchFamily="18" charset="0"/>
                <a:cs typeface="Times New Roman" pitchFamily="18" charset="0"/>
              </a:rPr>
              <a:t> and</a:t>
            </a:r>
            <a:r>
              <a:rPr sz="2800" spc="-10" dirty="0">
                <a:latin typeface="Times New Roman" pitchFamily="18" charset="0"/>
                <a:cs typeface="Times New Roman" pitchFamily="18" charset="0"/>
              </a:rPr>
              <a:t> </a:t>
            </a:r>
            <a:r>
              <a:rPr sz="2800" spc="-5" dirty="0">
                <a:latin typeface="Times New Roman" pitchFamily="18" charset="0"/>
                <a:cs typeface="Times New Roman" pitchFamily="18" charset="0"/>
              </a:rPr>
              <a:t>so </a:t>
            </a:r>
            <a:r>
              <a:rPr sz="2800" dirty="0">
                <a:latin typeface="Times New Roman" pitchFamily="18" charset="0"/>
                <a:cs typeface="Times New Roman" pitchFamily="18" charset="0"/>
              </a:rPr>
              <a:t>on.</a:t>
            </a:r>
            <a:endParaRPr sz="2800">
              <a:latin typeface="Times New Roman" pitchFamily="18" charset="0"/>
              <a:cs typeface="Times New Roman" pitchFamily="18" charset="0"/>
            </a:endParaRPr>
          </a:p>
          <a:p>
            <a:pPr marL="355495" marR="374542" indent="-342801" algn="just">
              <a:lnSpc>
                <a:spcPct val="80000"/>
              </a:lnSpc>
              <a:spcBef>
                <a:spcPts val="670"/>
              </a:spcBef>
              <a:buChar char="•"/>
              <a:tabLst>
                <a:tab pos="354860" algn="l"/>
                <a:tab pos="355495" algn="l"/>
                <a:tab pos="3007116" algn="l"/>
                <a:tab pos="4976313" algn="l"/>
              </a:tabLst>
            </a:pPr>
            <a:r>
              <a:rPr sz="2800" spc="-5" dirty="0">
                <a:latin typeface="Times New Roman" pitchFamily="18" charset="0"/>
                <a:cs typeface="Times New Roman" pitchFamily="18" charset="0"/>
              </a:rPr>
              <a:t>The</a:t>
            </a:r>
            <a:r>
              <a:rPr sz="2800" dirty="0">
                <a:latin typeface="Times New Roman" pitchFamily="18" charset="0"/>
                <a:cs typeface="Times New Roman" pitchFamily="18" charset="0"/>
              </a:rPr>
              <a:t> body</a:t>
            </a:r>
            <a:r>
              <a:rPr sz="2800" spc="-15" dirty="0">
                <a:latin typeface="Times New Roman" pitchFamily="18" charset="0"/>
                <a:cs typeface="Times New Roman" pitchFamily="18" charset="0"/>
              </a:rPr>
              <a:t> </a:t>
            </a:r>
            <a:r>
              <a:rPr sz="2800" spc="-5" dirty="0">
                <a:latin typeface="Times New Roman" pitchFamily="18" charset="0"/>
                <a:cs typeface="Times New Roman" pitchFamily="18" charset="0"/>
              </a:rPr>
              <a:t>pattern</a:t>
            </a:r>
            <a:r>
              <a:rPr sz="2800" spc="-15" dirty="0">
                <a:latin typeface="Times New Roman" pitchFamily="18" charset="0"/>
                <a:cs typeface="Times New Roman" pitchFamily="18" charset="0"/>
              </a:rPr>
              <a:t> </a:t>
            </a:r>
            <a:r>
              <a:rPr sz="2800" spc="-5" dirty="0">
                <a:latin typeface="Times New Roman" pitchFamily="18" charset="0"/>
                <a:cs typeface="Times New Roman" pitchFamily="18" charset="0"/>
              </a:rPr>
              <a:t>of</a:t>
            </a:r>
            <a:r>
              <a:rPr sz="2800" spc="5" dirty="0">
                <a:latin typeface="Times New Roman" pitchFamily="18" charset="0"/>
                <a:cs typeface="Times New Roman" pitchFamily="18" charset="0"/>
              </a:rPr>
              <a:t> </a:t>
            </a:r>
            <a:r>
              <a:rPr sz="2800" spc="-5" dirty="0">
                <a:latin typeface="Times New Roman" pitchFamily="18" charset="0"/>
                <a:cs typeface="Times New Roman" pitchFamily="18" charset="0"/>
              </a:rPr>
              <a:t>human</a:t>
            </a:r>
            <a:r>
              <a:rPr sz="2800" dirty="0">
                <a:latin typeface="Times New Roman" pitchFamily="18" charset="0"/>
                <a:cs typeface="Times New Roman" pitchFamily="18" charset="0"/>
              </a:rPr>
              <a:t> beings</a:t>
            </a:r>
            <a:r>
              <a:rPr sz="2800" spc="-15" dirty="0">
                <a:latin typeface="Times New Roman" pitchFamily="18" charset="0"/>
                <a:cs typeface="Times New Roman" pitchFamily="18" charset="0"/>
              </a:rPr>
              <a:t> </a:t>
            </a:r>
            <a:r>
              <a:rPr sz="2800" spc="-5" dirty="0">
                <a:latin typeface="Times New Roman" pitchFamily="18" charset="0"/>
                <a:cs typeface="Times New Roman" pitchFamily="18" charset="0"/>
              </a:rPr>
              <a:t>has</a:t>
            </a:r>
            <a:r>
              <a:rPr sz="2800" spc="-15" dirty="0">
                <a:latin typeface="Times New Roman" pitchFamily="18" charset="0"/>
                <a:cs typeface="Times New Roman" pitchFamily="18" charset="0"/>
              </a:rPr>
              <a:t> </a:t>
            </a:r>
            <a:r>
              <a:rPr sz="2800" dirty="0">
                <a:latin typeface="Times New Roman" pitchFamily="18" charset="0"/>
                <a:cs typeface="Times New Roman" pitchFamily="18" charset="0"/>
              </a:rPr>
              <a:t>not </a:t>
            </a:r>
            <a:r>
              <a:rPr sz="2800" spc="-5" dirty="0">
                <a:latin typeface="Times New Roman" pitchFamily="18" charset="0"/>
                <a:cs typeface="Times New Roman" pitchFamily="18" charset="0"/>
              </a:rPr>
              <a:t>changed</a:t>
            </a:r>
            <a:r>
              <a:rPr sz="2800" spc="-20" dirty="0">
                <a:latin typeface="Times New Roman" pitchFamily="18" charset="0"/>
                <a:cs typeface="Times New Roman" pitchFamily="18" charset="0"/>
              </a:rPr>
              <a:t> </a:t>
            </a:r>
            <a:r>
              <a:rPr sz="2800" dirty="0">
                <a:latin typeface="Times New Roman" pitchFamily="18" charset="0"/>
                <a:cs typeface="Times New Roman" pitchFamily="18" charset="0"/>
              </a:rPr>
              <a:t>since </a:t>
            </a:r>
            <a:r>
              <a:rPr sz="2800" spc="-685" dirty="0">
                <a:latin typeface="Times New Roman" pitchFamily="18" charset="0"/>
                <a:cs typeface="Times New Roman" pitchFamily="18" charset="0"/>
              </a:rPr>
              <a:t> </a:t>
            </a:r>
            <a:r>
              <a:rPr sz="2800" spc="-5" dirty="0">
                <a:latin typeface="Times New Roman" pitchFamily="18" charset="0"/>
                <a:cs typeface="Times New Roman" pitchFamily="18" charset="0"/>
              </a:rPr>
              <a:t>millions of</a:t>
            </a:r>
            <a:r>
              <a:rPr sz="2800" spc="15" dirty="0">
                <a:latin typeface="Times New Roman" pitchFamily="18" charset="0"/>
                <a:cs typeface="Times New Roman" pitchFamily="18" charset="0"/>
              </a:rPr>
              <a:t> </a:t>
            </a:r>
            <a:r>
              <a:rPr sz="2800" spc="-5" dirty="0">
                <a:latin typeface="Times New Roman" pitchFamily="18" charset="0"/>
                <a:cs typeface="Times New Roman" pitchFamily="18" charset="0"/>
              </a:rPr>
              <a:t>years.</a:t>
            </a:r>
            <a:r>
              <a:rPr sz="2800" spc="-5">
                <a:latin typeface="Times New Roman" pitchFamily="18" charset="0"/>
                <a:cs typeface="Times New Roman" pitchFamily="18" charset="0"/>
              </a:rPr>
              <a:t>	</a:t>
            </a:r>
            <a:endParaRPr lang="en-US" sz="2800" spc="-5" dirty="0" smtClean="0">
              <a:latin typeface="Times New Roman" pitchFamily="18" charset="0"/>
              <a:cs typeface="Times New Roman" pitchFamily="18" charset="0"/>
            </a:endParaRPr>
          </a:p>
          <a:p>
            <a:pPr marL="355495" marR="374542" indent="-342801" algn="just">
              <a:lnSpc>
                <a:spcPct val="80000"/>
              </a:lnSpc>
              <a:spcBef>
                <a:spcPts val="670"/>
              </a:spcBef>
              <a:buChar char="•"/>
              <a:tabLst>
                <a:tab pos="354860" algn="l"/>
                <a:tab pos="355495" algn="l"/>
                <a:tab pos="3007116" algn="l"/>
                <a:tab pos="4976313" algn="l"/>
              </a:tabLst>
            </a:pPr>
            <a:r>
              <a:rPr sz="2800" spc="-5" smtClean="0">
                <a:latin typeface="Times New Roman" pitchFamily="18" charset="0"/>
                <a:cs typeface="Times New Roman" pitchFamily="18" charset="0"/>
              </a:rPr>
              <a:t>But </a:t>
            </a:r>
            <a:r>
              <a:rPr sz="2800" spc="-5" dirty="0">
                <a:latin typeface="Times New Roman" pitchFamily="18" charset="0"/>
                <a:cs typeface="Times New Roman" pitchFamily="18" charset="0"/>
              </a:rPr>
              <a:t>pattern of</a:t>
            </a:r>
            <a:r>
              <a:rPr sz="2800" spc="5" dirty="0">
                <a:latin typeface="Times New Roman" pitchFamily="18" charset="0"/>
                <a:cs typeface="Times New Roman" pitchFamily="18" charset="0"/>
              </a:rPr>
              <a:t> </a:t>
            </a:r>
            <a:r>
              <a:rPr sz="2800" spc="-5" dirty="0">
                <a:latin typeface="Times New Roman" pitchFamily="18" charset="0"/>
                <a:cs typeface="Times New Roman" pitchFamily="18" charset="0"/>
              </a:rPr>
              <a:t>computers and</a:t>
            </a:r>
            <a:r>
              <a:rPr sz="2800" spc="5" dirty="0">
                <a:latin typeface="Times New Roman" pitchFamily="18" charset="0"/>
                <a:cs typeface="Times New Roman" pitchFamily="18" charset="0"/>
              </a:rPr>
              <a:t> </a:t>
            </a:r>
            <a:r>
              <a:rPr sz="2800" spc="-5" dirty="0">
                <a:latin typeface="Times New Roman" pitchFamily="18" charset="0"/>
                <a:cs typeface="Times New Roman" pitchFamily="18" charset="0"/>
              </a:rPr>
              <a:t>other </a:t>
            </a:r>
            <a:r>
              <a:rPr sz="2800" dirty="0">
                <a:latin typeface="Times New Roman" pitchFamily="18" charset="0"/>
                <a:cs typeface="Times New Roman" pitchFamily="18" charset="0"/>
              </a:rPr>
              <a:t> </a:t>
            </a:r>
            <a:r>
              <a:rPr sz="2800" spc="-10" dirty="0">
                <a:latin typeface="Times New Roman" pitchFamily="18" charset="0"/>
                <a:cs typeface="Times New Roman" pitchFamily="18" charset="0"/>
              </a:rPr>
              <a:t>machines</a:t>
            </a:r>
            <a:r>
              <a:rPr sz="2800" spc="45" dirty="0">
                <a:latin typeface="Times New Roman" pitchFamily="18" charset="0"/>
                <a:cs typeface="Times New Roman" pitchFamily="18" charset="0"/>
              </a:rPr>
              <a:t> </a:t>
            </a:r>
            <a:r>
              <a:rPr sz="2800" spc="-5" dirty="0">
                <a:latin typeface="Times New Roman" pitchFamily="18" charset="0"/>
                <a:cs typeface="Times New Roman" pitchFamily="18" charset="0"/>
              </a:rPr>
              <a:t>continuously</a:t>
            </a:r>
            <a:r>
              <a:rPr sz="2800" spc="15" dirty="0">
                <a:latin typeface="Times New Roman" pitchFamily="18" charset="0"/>
                <a:cs typeface="Times New Roman" pitchFamily="18" charset="0"/>
              </a:rPr>
              <a:t> </a:t>
            </a:r>
            <a:r>
              <a:rPr sz="2800" spc="-5" dirty="0">
                <a:latin typeface="Times New Roman" pitchFamily="18" charset="0"/>
                <a:cs typeface="Times New Roman" pitchFamily="18" charset="0"/>
              </a:rPr>
              <a:t>change.</a:t>
            </a:r>
            <a:r>
              <a:rPr sz="2800" spc="-5">
                <a:latin typeface="Times New Roman" pitchFamily="18" charset="0"/>
                <a:cs typeface="Times New Roman" pitchFamily="18" charset="0"/>
              </a:rPr>
              <a:t>	</a:t>
            </a:r>
            <a:endParaRPr lang="en-US" sz="2800" spc="-5" dirty="0" smtClean="0">
              <a:latin typeface="Times New Roman" pitchFamily="18" charset="0"/>
              <a:cs typeface="Times New Roman" pitchFamily="18" charset="0"/>
            </a:endParaRPr>
          </a:p>
          <a:p>
            <a:pPr marL="355495" marR="374542" indent="-342801" algn="just">
              <a:lnSpc>
                <a:spcPct val="80000"/>
              </a:lnSpc>
              <a:spcBef>
                <a:spcPts val="670"/>
              </a:spcBef>
              <a:buChar char="•"/>
              <a:tabLst>
                <a:tab pos="354860" algn="l"/>
                <a:tab pos="355495" algn="l"/>
                <a:tab pos="3007116" algn="l"/>
                <a:tab pos="4976313" algn="l"/>
              </a:tabLst>
            </a:pPr>
            <a:r>
              <a:rPr sz="2800" spc="-10" smtClean="0">
                <a:latin typeface="Times New Roman" pitchFamily="18" charset="0"/>
                <a:cs typeface="Times New Roman" pitchFamily="18" charset="0"/>
              </a:rPr>
              <a:t>Because</a:t>
            </a:r>
            <a:r>
              <a:rPr sz="2800" smtClean="0">
                <a:latin typeface="Times New Roman" pitchFamily="18" charset="0"/>
                <a:cs typeface="Times New Roman" pitchFamily="18" charset="0"/>
              </a:rPr>
              <a:t> </a:t>
            </a:r>
            <a:r>
              <a:rPr sz="2800" spc="-5" dirty="0">
                <a:latin typeface="Times New Roman" pitchFamily="18" charset="0"/>
                <a:cs typeface="Times New Roman" pitchFamily="18" charset="0"/>
              </a:rPr>
              <a:t>of</a:t>
            </a:r>
            <a:r>
              <a:rPr sz="2800" spc="5" dirty="0">
                <a:latin typeface="Times New Roman" pitchFamily="18" charset="0"/>
                <a:cs typeface="Times New Roman" pitchFamily="18" charset="0"/>
              </a:rPr>
              <a:t> </a:t>
            </a:r>
            <a:r>
              <a:rPr sz="2800" spc="-5" dirty="0">
                <a:latin typeface="Times New Roman" pitchFamily="18" charset="0"/>
                <a:cs typeface="Times New Roman" pitchFamily="18" charset="0"/>
              </a:rPr>
              <a:t>the</a:t>
            </a:r>
            <a:r>
              <a:rPr sz="2800" spc="-10" dirty="0">
                <a:latin typeface="Times New Roman" pitchFamily="18" charset="0"/>
                <a:cs typeface="Times New Roman" pitchFamily="18" charset="0"/>
              </a:rPr>
              <a:t> </a:t>
            </a:r>
            <a:r>
              <a:rPr sz="2800" spc="-5" dirty="0">
                <a:latin typeface="Times New Roman" pitchFamily="18" charset="0"/>
                <a:cs typeface="Times New Roman" pitchFamily="18" charset="0"/>
              </a:rPr>
              <a:t>fixed </a:t>
            </a:r>
            <a:r>
              <a:rPr sz="2800" dirty="0">
                <a:latin typeface="Times New Roman" pitchFamily="18" charset="0"/>
                <a:cs typeface="Times New Roman" pitchFamily="18" charset="0"/>
              </a:rPr>
              <a:t> </a:t>
            </a:r>
            <a:r>
              <a:rPr sz="2800" spc="-5" dirty="0">
                <a:latin typeface="Times New Roman" pitchFamily="18" charset="0"/>
                <a:cs typeface="Times New Roman" pitchFamily="18" charset="0"/>
              </a:rPr>
              <a:t>pattern</a:t>
            </a:r>
            <a:r>
              <a:rPr sz="2800" spc="-10" dirty="0">
                <a:latin typeface="Times New Roman" pitchFamily="18" charset="0"/>
                <a:cs typeface="Times New Roman" pitchFamily="18" charset="0"/>
              </a:rPr>
              <a:t> </a:t>
            </a:r>
            <a:r>
              <a:rPr sz="2800" spc="-5" dirty="0">
                <a:latin typeface="Times New Roman" pitchFamily="18" charset="0"/>
                <a:cs typeface="Times New Roman" pitchFamily="18" charset="0"/>
              </a:rPr>
              <a:t>of</a:t>
            </a:r>
            <a:r>
              <a:rPr sz="2800" spc="10" dirty="0">
                <a:latin typeface="Times New Roman" pitchFamily="18" charset="0"/>
                <a:cs typeface="Times New Roman" pitchFamily="18" charset="0"/>
              </a:rPr>
              <a:t> </a:t>
            </a:r>
            <a:r>
              <a:rPr sz="2800" spc="-5" dirty="0">
                <a:latin typeface="Times New Roman" pitchFamily="18" charset="0"/>
                <a:cs typeface="Times New Roman" pitchFamily="18" charset="0"/>
              </a:rPr>
              <a:t>human</a:t>
            </a:r>
            <a:r>
              <a:rPr sz="2800" spc="5" dirty="0">
                <a:latin typeface="Times New Roman" pitchFamily="18" charset="0"/>
                <a:cs typeface="Times New Roman" pitchFamily="18" charset="0"/>
              </a:rPr>
              <a:t> </a:t>
            </a:r>
            <a:r>
              <a:rPr sz="2800" spc="-5" dirty="0">
                <a:latin typeface="Times New Roman" pitchFamily="18" charset="0"/>
                <a:cs typeface="Times New Roman" pitchFamily="18" charset="0"/>
              </a:rPr>
              <a:t>bodies,</a:t>
            </a:r>
            <a:r>
              <a:rPr sz="2800" spc="-20" dirty="0">
                <a:latin typeface="Times New Roman" pitchFamily="18" charset="0"/>
                <a:cs typeface="Times New Roman" pitchFamily="18" charset="0"/>
              </a:rPr>
              <a:t> </a:t>
            </a:r>
            <a:r>
              <a:rPr sz="2800" dirty="0">
                <a:latin typeface="Times New Roman" pitchFamily="18" charset="0"/>
                <a:cs typeface="Times New Roman" pitchFamily="18" charset="0"/>
              </a:rPr>
              <a:t>the</a:t>
            </a:r>
            <a:r>
              <a:rPr sz="2800" spc="-5" dirty="0">
                <a:latin typeface="Times New Roman" pitchFamily="18" charset="0"/>
                <a:cs typeface="Times New Roman" pitchFamily="18" charset="0"/>
              </a:rPr>
              <a:t> work</a:t>
            </a:r>
            <a:r>
              <a:rPr sz="2800" spc="10" dirty="0">
                <a:latin typeface="Times New Roman" pitchFamily="18" charset="0"/>
                <a:cs typeface="Times New Roman" pitchFamily="18" charset="0"/>
              </a:rPr>
              <a:t> </a:t>
            </a:r>
            <a:r>
              <a:rPr sz="2800" spc="-5" dirty="0">
                <a:latin typeface="Times New Roman" pitchFamily="18" charset="0"/>
                <a:cs typeface="Times New Roman" pitchFamily="18" charset="0"/>
              </a:rPr>
              <a:t>of</a:t>
            </a:r>
            <a:r>
              <a:rPr sz="2800" dirty="0">
                <a:latin typeface="Times New Roman" pitchFamily="18" charset="0"/>
                <a:cs typeface="Times New Roman" pitchFamily="18" charset="0"/>
              </a:rPr>
              <a:t> </a:t>
            </a:r>
            <a:r>
              <a:rPr sz="2800" spc="-5" dirty="0">
                <a:latin typeface="Times New Roman" pitchFamily="18" charset="0"/>
                <a:cs typeface="Times New Roman" pitchFamily="18" charset="0"/>
              </a:rPr>
              <a:t>medical doctors is </a:t>
            </a:r>
            <a:r>
              <a:rPr sz="2800" dirty="0">
                <a:latin typeface="Times New Roman" pitchFamily="18" charset="0"/>
                <a:cs typeface="Times New Roman" pitchFamily="18" charset="0"/>
              </a:rPr>
              <a:t> </a:t>
            </a:r>
            <a:r>
              <a:rPr sz="2800" spc="-5" dirty="0">
                <a:latin typeface="Times New Roman" pitchFamily="18" charset="0"/>
                <a:cs typeface="Times New Roman" pitchFamily="18" charset="0"/>
              </a:rPr>
              <a:t>easier</a:t>
            </a:r>
            <a:r>
              <a:rPr sz="2800" spc="-10" dirty="0">
                <a:latin typeface="Times New Roman" pitchFamily="18" charset="0"/>
                <a:cs typeface="Times New Roman" pitchFamily="18" charset="0"/>
              </a:rPr>
              <a:t> </a:t>
            </a:r>
            <a:r>
              <a:rPr sz="2800" spc="-5" dirty="0">
                <a:latin typeface="Times New Roman" pitchFamily="18" charset="0"/>
                <a:cs typeface="Times New Roman" pitchFamily="18" charset="0"/>
              </a:rPr>
              <a:t>compared</a:t>
            </a:r>
            <a:r>
              <a:rPr sz="2800" spc="10" dirty="0">
                <a:latin typeface="Times New Roman" pitchFamily="18" charset="0"/>
                <a:cs typeface="Times New Roman" pitchFamily="18" charset="0"/>
              </a:rPr>
              <a:t> </a:t>
            </a:r>
            <a:r>
              <a:rPr sz="2800" spc="-5" dirty="0">
                <a:latin typeface="Times New Roman" pitchFamily="18" charset="0"/>
                <a:cs typeface="Times New Roman" pitchFamily="18" charset="0"/>
              </a:rPr>
              <a:t>to</a:t>
            </a:r>
            <a:r>
              <a:rPr sz="2800" dirty="0">
                <a:latin typeface="Times New Roman" pitchFamily="18" charset="0"/>
                <a:cs typeface="Times New Roman" pitchFamily="18" charset="0"/>
              </a:rPr>
              <a:t> </a:t>
            </a:r>
            <a:r>
              <a:rPr sz="2800" spc="-5" dirty="0">
                <a:latin typeface="Times New Roman" pitchFamily="18" charset="0"/>
                <a:cs typeface="Times New Roman" pitchFamily="18" charset="0"/>
              </a:rPr>
              <a:t>the</a:t>
            </a:r>
            <a:r>
              <a:rPr sz="2800" spc="-15" dirty="0">
                <a:latin typeface="Times New Roman" pitchFamily="18" charset="0"/>
                <a:cs typeface="Times New Roman" pitchFamily="18" charset="0"/>
              </a:rPr>
              <a:t> </a:t>
            </a:r>
            <a:r>
              <a:rPr sz="2800" spc="-5" dirty="0">
                <a:latin typeface="Times New Roman" pitchFamily="18" charset="0"/>
                <a:cs typeface="Times New Roman" pitchFamily="18" charset="0"/>
              </a:rPr>
              <a:t>work</a:t>
            </a:r>
            <a:r>
              <a:rPr sz="2800" spc="15" dirty="0">
                <a:latin typeface="Times New Roman" pitchFamily="18" charset="0"/>
                <a:cs typeface="Times New Roman" pitchFamily="18" charset="0"/>
              </a:rPr>
              <a:t> </a:t>
            </a:r>
            <a:r>
              <a:rPr sz="2800" spc="-5" dirty="0">
                <a:latin typeface="Times New Roman" pitchFamily="18" charset="0"/>
                <a:cs typeface="Times New Roman" pitchFamily="18" charset="0"/>
              </a:rPr>
              <a:t>of</a:t>
            </a:r>
            <a:r>
              <a:rPr sz="2800" spc="5" dirty="0">
                <a:latin typeface="Times New Roman" pitchFamily="18" charset="0"/>
                <a:cs typeface="Times New Roman" pitchFamily="18" charset="0"/>
              </a:rPr>
              <a:t> </a:t>
            </a:r>
            <a:r>
              <a:rPr sz="2800" spc="-5" dirty="0">
                <a:latin typeface="Times New Roman" pitchFamily="18" charset="0"/>
                <a:cs typeface="Times New Roman" pitchFamily="18" charset="0"/>
              </a:rPr>
              <a:t>engineers</a:t>
            </a:r>
            <a:r>
              <a:rPr sz="2800" spc="-10" dirty="0">
                <a:latin typeface="Times New Roman" pitchFamily="18" charset="0"/>
                <a:cs typeface="Times New Roman" pitchFamily="18" charset="0"/>
              </a:rPr>
              <a:t> </a:t>
            </a:r>
            <a:r>
              <a:rPr sz="2800" spc="-5" dirty="0">
                <a:latin typeface="Times New Roman" pitchFamily="18" charset="0"/>
                <a:cs typeface="Times New Roman" pitchFamily="18" charset="0"/>
              </a:rPr>
              <a:t>who</a:t>
            </a:r>
            <a:r>
              <a:rPr sz="2800" spc="10" dirty="0">
                <a:latin typeface="Times New Roman" pitchFamily="18" charset="0"/>
                <a:cs typeface="Times New Roman" pitchFamily="18" charset="0"/>
              </a:rPr>
              <a:t> </a:t>
            </a:r>
            <a:r>
              <a:rPr sz="2800" spc="-5" dirty="0">
                <a:latin typeface="Times New Roman" pitchFamily="18" charset="0"/>
                <a:cs typeface="Times New Roman" pitchFamily="18" charset="0"/>
              </a:rPr>
              <a:t>deal</a:t>
            </a:r>
            <a:r>
              <a:rPr sz="2800" spc="-20" dirty="0">
                <a:latin typeface="Times New Roman" pitchFamily="18" charset="0"/>
                <a:cs typeface="Times New Roman" pitchFamily="18" charset="0"/>
              </a:rPr>
              <a:t> </a:t>
            </a:r>
            <a:r>
              <a:rPr sz="2800" spc="-5" dirty="0">
                <a:latin typeface="Times New Roman" pitchFamily="18" charset="0"/>
                <a:cs typeface="Times New Roman" pitchFamily="18" charset="0"/>
              </a:rPr>
              <a:t>with </a:t>
            </a:r>
            <a:r>
              <a:rPr sz="2800" dirty="0">
                <a:latin typeface="Times New Roman" pitchFamily="18" charset="0"/>
                <a:cs typeface="Times New Roman" pitchFamily="18" charset="0"/>
              </a:rPr>
              <a:t> </a:t>
            </a:r>
            <a:r>
              <a:rPr sz="2800" spc="-5" dirty="0">
                <a:latin typeface="Times New Roman" pitchFamily="18" charset="0"/>
                <a:cs typeface="Times New Roman" pitchFamily="18" charset="0"/>
              </a:rPr>
              <a:t>machines whose patterns</a:t>
            </a:r>
            <a:r>
              <a:rPr sz="2800" spc="-15" dirty="0">
                <a:latin typeface="Times New Roman" pitchFamily="18" charset="0"/>
                <a:cs typeface="Times New Roman" pitchFamily="18" charset="0"/>
              </a:rPr>
              <a:t> </a:t>
            </a:r>
            <a:r>
              <a:rPr sz="2800" dirty="0">
                <a:latin typeface="Times New Roman" pitchFamily="18" charset="0"/>
                <a:cs typeface="Times New Roman" pitchFamily="18" charset="0"/>
              </a:rPr>
              <a:t>continuously</a:t>
            </a:r>
            <a:r>
              <a:rPr sz="2800" spc="-40" dirty="0">
                <a:latin typeface="Times New Roman" pitchFamily="18" charset="0"/>
                <a:cs typeface="Times New Roman" pitchFamily="18" charset="0"/>
              </a:rPr>
              <a:t> </a:t>
            </a:r>
            <a:r>
              <a:rPr sz="2800" spc="-5" dirty="0">
                <a:latin typeface="Times New Roman" pitchFamily="18" charset="0"/>
                <a:cs typeface="Times New Roman" pitchFamily="18" charset="0"/>
              </a:rPr>
              <a:t>change.</a:t>
            </a:r>
            <a:endParaRPr sz="2800">
              <a:latin typeface="Times New Roman" pitchFamily="18" charset="0"/>
              <a:cs typeface="Times New Roman" pitchFamily="18" charset="0"/>
            </a:endParaRPr>
          </a:p>
        </p:txBody>
      </p:sp>
      <p:sp>
        <p:nvSpPr>
          <p:cNvPr id="3" name="object 3"/>
          <p:cNvSpPr txBox="1">
            <a:spLocks noGrp="1"/>
          </p:cNvSpPr>
          <p:nvPr>
            <p:ph type="title"/>
          </p:nvPr>
        </p:nvSpPr>
        <p:spPr>
          <a:xfrm>
            <a:off x="1835318" y="2"/>
            <a:ext cx="5638165" cy="628374"/>
          </a:xfrm>
          <a:prstGeom prst="rect">
            <a:avLst/>
          </a:prstGeom>
        </p:spPr>
        <p:txBody>
          <a:bodyPr vert="horz" wrap="square" lIns="0" tIns="12697" rIns="0" bIns="0" rtlCol="0">
            <a:spAutoFit/>
          </a:bodyPr>
          <a:lstStyle/>
          <a:p>
            <a:pPr marL="12697">
              <a:spcBef>
                <a:spcPts val="100"/>
              </a:spcBef>
              <a:tabLst>
                <a:tab pos="2399598" algn="l"/>
              </a:tabLst>
            </a:pPr>
            <a:r>
              <a:rPr lang="en-US" sz="4000" b="1" spc="-5" dirty="0" smtClean="0"/>
              <a:t>Pattern Recognition</a:t>
            </a:r>
            <a:endParaRPr lang="en-US" sz="4000" b="1" spc="-5" dirty="0"/>
          </a:p>
        </p:txBody>
      </p:sp>
      <p:sp>
        <p:nvSpPr>
          <p:cNvPr id="4" name="Slide Number Placeholder 3"/>
          <p:cNvSpPr>
            <a:spLocks noGrp="1"/>
          </p:cNvSpPr>
          <p:nvPr>
            <p:ph type="sldNum" sz="quarter" idx="12"/>
          </p:nvPr>
        </p:nvSpPr>
        <p:spPr/>
        <p:txBody>
          <a:bodyPr/>
          <a:lstStyle/>
          <a:p>
            <a:fld id="{DCF41523-9A28-446C-9FD6-551A6DD8F6B7}" type="slidenum">
              <a:rPr lang="en-US" smtClean="0"/>
              <a:pPr/>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Pattern Recognition</a:t>
            </a:r>
            <a:endParaRPr lang="en-US" sz="4000" b="1" dirty="0"/>
          </a:p>
        </p:txBody>
      </p:sp>
      <p:sp>
        <p:nvSpPr>
          <p:cNvPr id="3" name="Content Placeholder 2"/>
          <p:cNvSpPr>
            <a:spLocks noGrp="1"/>
          </p:cNvSpPr>
          <p:nvPr>
            <p:ph idx="1"/>
          </p:nvPr>
        </p:nvSpPr>
        <p:spPr>
          <a:xfrm>
            <a:off x="457200" y="1295401"/>
            <a:ext cx="8229600" cy="4830765"/>
          </a:xfrm>
        </p:spPr>
        <p:txBody>
          <a:bodyPr>
            <a:normAutofit/>
          </a:bodyPr>
          <a:lstStyle/>
          <a:p>
            <a:pPr algn="just"/>
            <a:r>
              <a:rPr lang="en-US" sz="2400" b="1" dirty="0" smtClean="0">
                <a:latin typeface="Times New Roman" pitchFamily="18" charset="0"/>
                <a:cs typeface="Times New Roman" pitchFamily="18" charset="0"/>
              </a:rPr>
              <a:t>Pattern recognition</a:t>
            </a:r>
            <a:r>
              <a:rPr lang="en-US" sz="2400" dirty="0" smtClean="0">
                <a:latin typeface="Times New Roman" pitchFamily="18" charset="0"/>
                <a:cs typeface="Times New Roman" pitchFamily="18" charset="0"/>
              </a:rPr>
              <a:t> is the study of how machines can observe the environment, learn to distinguish patterns of interest from their background, and make sound and reasonable decisions about the patterns' categories. </a:t>
            </a:r>
          </a:p>
          <a:p>
            <a:pPr algn="just"/>
            <a:r>
              <a:rPr lang="en-US" sz="2400" dirty="0" smtClean="0">
                <a:latin typeface="Times New Roman" pitchFamily="18" charset="0"/>
                <a:cs typeface="Times New Roman" pitchFamily="18" charset="0"/>
              </a:rPr>
              <a:t>Some examples of the pattern are - fingerprint images, a handwritten word, a human face, or a speech signal. </a:t>
            </a:r>
          </a:p>
          <a:p>
            <a:pPr algn="just"/>
            <a:r>
              <a:rPr lang="en-US" sz="2400" dirty="0" smtClean="0">
                <a:latin typeface="Times New Roman" pitchFamily="18" charset="0"/>
                <a:cs typeface="Times New Roman" pitchFamily="18" charset="0"/>
              </a:rPr>
              <a:t>Given an input pattern, its recognition involves the following task – </a:t>
            </a:r>
          </a:p>
          <a:p>
            <a:pPr lvl="1" algn="just"/>
            <a:r>
              <a:rPr lang="en-US" sz="2400" b="1" dirty="0" smtClean="0">
                <a:latin typeface="Times New Roman" pitchFamily="18" charset="0"/>
                <a:cs typeface="Times New Roman" pitchFamily="18" charset="0"/>
              </a:rPr>
              <a:t>Supervised classification</a:t>
            </a:r>
            <a:r>
              <a:rPr lang="en-US" sz="2400" dirty="0" smtClean="0">
                <a:latin typeface="Times New Roman" pitchFamily="18" charset="0"/>
                <a:cs typeface="Times New Roman" pitchFamily="18" charset="0"/>
              </a:rPr>
              <a:t> - Given the input pattern is known as the member of a predefined class.</a:t>
            </a:r>
          </a:p>
          <a:p>
            <a:pPr lvl="1" algn="just"/>
            <a:r>
              <a:rPr lang="en-US" sz="2400" b="1" dirty="0" smtClean="0">
                <a:latin typeface="Times New Roman" pitchFamily="18" charset="0"/>
                <a:cs typeface="Times New Roman" pitchFamily="18" charset="0"/>
              </a:rPr>
              <a:t>Unsupervised classification</a:t>
            </a:r>
            <a:r>
              <a:rPr lang="en-US" sz="2400" dirty="0" smtClean="0">
                <a:latin typeface="Times New Roman" pitchFamily="18" charset="0"/>
                <a:cs typeface="Times New Roman" pitchFamily="18" charset="0"/>
              </a:rPr>
              <a:t> - Assign pattern is to a unknown class.</a:t>
            </a:r>
          </a:p>
          <a:p>
            <a:pPr algn="just"/>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b="1" dirty="0" smtClean="0"/>
              <a:t>Application of Neural Networks in Bioinformatics</a:t>
            </a:r>
            <a:endParaRPr lang="en-US" sz="4000" b="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Pattern Recognition</a:t>
            </a:r>
            <a:endParaRPr lang="en-US" sz="4000" b="1" dirty="0"/>
          </a:p>
        </p:txBody>
      </p:sp>
      <p:pic>
        <p:nvPicPr>
          <p:cNvPr id="1026" name="Picture 2"/>
          <p:cNvPicPr>
            <a:picLocks noGrp="1" noChangeAspect="1" noChangeArrowheads="1"/>
          </p:cNvPicPr>
          <p:nvPr>
            <p:ph idx="1"/>
          </p:nvPr>
        </p:nvPicPr>
        <p:blipFill>
          <a:blip r:embed="rId2"/>
          <a:srcRect/>
          <a:stretch>
            <a:fillRect/>
          </a:stretch>
        </p:blipFill>
        <p:spPr bwMode="auto">
          <a:xfrm>
            <a:off x="838200" y="1447800"/>
            <a:ext cx="7434264" cy="43434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DCF41523-9A28-446C-9FD6-551A6DD8F6B7}"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Continued….</a:t>
            </a:r>
            <a:endParaRPr lang="en-US" sz="4000" b="1" dirty="0"/>
          </a:p>
        </p:txBody>
      </p:sp>
      <p:sp>
        <p:nvSpPr>
          <p:cNvPr id="3" name="Content Placeholder 2"/>
          <p:cNvSpPr>
            <a:spLocks noGrp="1"/>
          </p:cNvSpPr>
          <p:nvPr>
            <p:ph idx="1"/>
          </p:nvPr>
        </p:nvSpPr>
        <p:spPr/>
        <p:txBody>
          <a:bodyPr>
            <a:normAutofit/>
          </a:bodyPr>
          <a:lstStyle/>
          <a:p>
            <a:pPr algn="just"/>
            <a:r>
              <a:rPr lang="en-US" sz="2400" dirty="0" smtClean="0">
                <a:latin typeface="Times New Roman" pitchFamily="18" charset="0"/>
                <a:cs typeface="Times New Roman" pitchFamily="18" charset="0"/>
              </a:rPr>
              <a:t>So, the recognition problem here is essentially a classification or categorized task. The design of pattern recognition systems usually involves the following three aspects-</a:t>
            </a:r>
          </a:p>
          <a:p>
            <a:pPr lvl="1" algn="just"/>
            <a:r>
              <a:rPr lang="en-US" sz="2400" dirty="0" smtClean="0">
                <a:latin typeface="Times New Roman" pitchFamily="18" charset="0"/>
                <a:cs typeface="Times New Roman" pitchFamily="18" charset="0"/>
              </a:rPr>
              <a:t>Data acquisition and preprocessing</a:t>
            </a:r>
          </a:p>
          <a:p>
            <a:pPr lvl="1" algn="just"/>
            <a:r>
              <a:rPr lang="en-US" sz="2400" dirty="0" smtClean="0">
                <a:latin typeface="Times New Roman" pitchFamily="18" charset="0"/>
                <a:cs typeface="Times New Roman" pitchFamily="18" charset="0"/>
              </a:rPr>
              <a:t>Data representation</a:t>
            </a:r>
          </a:p>
          <a:p>
            <a:pPr lvl="1" algn="just"/>
            <a:r>
              <a:rPr lang="en-US" sz="2400" dirty="0" smtClean="0">
                <a:latin typeface="Times New Roman" pitchFamily="18" charset="0"/>
                <a:cs typeface="Times New Roman" pitchFamily="18" charset="0"/>
              </a:rPr>
              <a:t>Decision Making</a:t>
            </a:r>
          </a:p>
          <a:p>
            <a:pPr algn="just"/>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343" y="1842516"/>
            <a:ext cx="8146415" cy="3111605"/>
          </a:xfrm>
          <a:prstGeom prst="rect">
            <a:avLst/>
          </a:prstGeom>
        </p:spPr>
        <p:txBody>
          <a:bodyPr vert="horz" wrap="square" lIns="0" tIns="55864" rIns="0" bIns="0" rtlCol="0">
            <a:spAutoFit/>
          </a:bodyPr>
          <a:lstStyle/>
          <a:p>
            <a:pPr marL="355495" indent="-342801" algn="just">
              <a:spcBef>
                <a:spcPts val="440"/>
              </a:spcBef>
              <a:buFont typeface="Arial MT"/>
              <a:buChar char="•"/>
              <a:tabLst>
                <a:tab pos="354860" algn="l"/>
                <a:tab pos="355495" algn="l"/>
              </a:tabLst>
            </a:pPr>
            <a:r>
              <a:rPr sz="2400" b="1" spc="-5" dirty="0">
                <a:latin typeface="Times New Roman" pitchFamily="18" charset="0"/>
                <a:cs typeface="Times New Roman" pitchFamily="18" charset="0"/>
              </a:rPr>
              <a:t>RECOGNITION</a:t>
            </a:r>
            <a:endParaRPr sz="2400">
              <a:latin typeface="Times New Roman" pitchFamily="18" charset="0"/>
              <a:cs typeface="Times New Roman" pitchFamily="18" charset="0"/>
            </a:endParaRPr>
          </a:p>
          <a:p>
            <a:pPr marL="428499" algn="just">
              <a:spcBef>
                <a:spcPts val="340"/>
              </a:spcBef>
              <a:tabLst>
                <a:tab pos="2508788" algn="l"/>
              </a:tabLst>
            </a:pPr>
            <a:r>
              <a:rPr sz="2400" spc="-5" dirty="0">
                <a:latin typeface="Times New Roman" pitchFamily="18" charset="0"/>
                <a:cs typeface="Times New Roman" pitchFamily="18" charset="0"/>
              </a:rPr>
              <a:t>Recognition	</a:t>
            </a:r>
            <a:r>
              <a:rPr sz="2400" spc="50" dirty="0">
                <a:latin typeface="Times New Roman" pitchFamily="18" charset="0"/>
                <a:cs typeface="Times New Roman" pitchFamily="18" charset="0"/>
              </a:rPr>
              <a:t> </a:t>
            </a:r>
            <a:r>
              <a:rPr sz="2400" spc="-5" dirty="0">
                <a:latin typeface="Times New Roman" pitchFamily="18" charset="0"/>
                <a:cs typeface="Times New Roman" pitchFamily="18" charset="0"/>
              </a:rPr>
              <a:t>Re</a:t>
            </a:r>
            <a:r>
              <a:rPr sz="2400" dirty="0">
                <a:latin typeface="Times New Roman" pitchFamily="18" charset="0"/>
                <a:cs typeface="Times New Roman" pitchFamily="18" charset="0"/>
              </a:rPr>
              <a:t> </a:t>
            </a:r>
            <a:r>
              <a:rPr sz="2400" spc="-5" dirty="0">
                <a:latin typeface="Times New Roman" pitchFamily="18" charset="0"/>
                <a:cs typeface="Times New Roman" pitchFamily="18" charset="0"/>
              </a:rPr>
              <a:t>+</a:t>
            </a:r>
            <a:r>
              <a:rPr sz="2400" spc="-20" dirty="0">
                <a:latin typeface="Times New Roman" pitchFamily="18" charset="0"/>
                <a:cs typeface="Times New Roman" pitchFamily="18" charset="0"/>
              </a:rPr>
              <a:t> </a:t>
            </a:r>
            <a:r>
              <a:rPr sz="2400" spc="-5" dirty="0">
                <a:latin typeface="Times New Roman" pitchFamily="18" charset="0"/>
                <a:cs typeface="Times New Roman" pitchFamily="18" charset="0"/>
              </a:rPr>
              <a:t>Cognition</a:t>
            </a:r>
            <a:endParaRPr sz="2400">
              <a:latin typeface="Times New Roman" pitchFamily="18" charset="0"/>
              <a:cs typeface="Times New Roman" pitchFamily="18" charset="0"/>
            </a:endParaRPr>
          </a:p>
          <a:p>
            <a:pPr algn="just">
              <a:spcBef>
                <a:spcPts val="35"/>
              </a:spcBef>
            </a:pPr>
            <a:endParaRPr sz="2400">
              <a:latin typeface="Times New Roman" pitchFamily="18" charset="0"/>
              <a:cs typeface="Times New Roman" pitchFamily="18" charset="0"/>
            </a:endParaRPr>
          </a:p>
          <a:p>
            <a:pPr marL="355495" marR="170131" indent="-342801" algn="just">
              <a:lnSpc>
                <a:spcPts val="3028"/>
              </a:lnSpc>
              <a:spcBef>
                <a:spcPts val="5"/>
              </a:spcBef>
              <a:buFont typeface="Arial MT"/>
              <a:buChar char="•"/>
              <a:tabLst>
                <a:tab pos="354860" algn="l"/>
                <a:tab pos="355495" algn="l"/>
              </a:tabLst>
            </a:pPr>
            <a:r>
              <a:rPr sz="2400" b="1" spc="-5" dirty="0">
                <a:latin typeface="Times New Roman" pitchFamily="18" charset="0"/>
                <a:cs typeface="Times New Roman" pitchFamily="18" charset="0"/>
              </a:rPr>
              <a:t>COGNITION:-</a:t>
            </a:r>
            <a:r>
              <a:rPr sz="2400" b="1" spc="30" dirty="0">
                <a:latin typeface="Times New Roman" pitchFamily="18" charset="0"/>
                <a:cs typeface="Times New Roman" pitchFamily="18" charset="0"/>
              </a:rPr>
              <a:t> </a:t>
            </a:r>
            <a:r>
              <a:rPr sz="2400" spc="-5" dirty="0">
                <a:latin typeface="Times New Roman" pitchFamily="18" charset="0"/>
                <a:cs typeface="Times New Roman" pitchFamily="18" charset="0"/>
              </a:rPr>
              <a:t>To </a:t>
            </a:r>
            <a:r>
              <a:rPr sz="2400" dirty="0">
                <a:latin typeface="Times New Roman" pitchFamily="18" charset="0"/>
                <a:cs typeface="Times New Roman" pitchFamily="18" charset="0"/>
              </a:rPr>
              <a:t>become</a:t>
            </a:r>
            <a:r>
              <a:rPr sz="2400" spc="15" dirty="0">
                <a:latin typeface="Times New Roman" pitchFamily="18" charset="0"/>
                <a:cs typeface="Times New Roman" pitchFamily="18" charset="0"/>
              </a:rPr>
              <a:t> </a:t>
            </a:r>
            <a:r>
              <a:rPr sz="2400" dirty="0">
                <a:latin typeface="Times New Roman" pitchFamily="18" charset="0"/>
                <a:cs typeface="Times New Roman" pitchFamily="18" charset="0"/>
              </a:rPr>
              <a:t>acquainted</a:t>
            </a:r>
            <a:r>
              <a:rPr sz="2400" spc="5" dirty="0">
                <a:latin typeface="Times New Roman" pitchFamily="18" charset="0"/>
                <a:cs typeface="Times New Roman" pitchFamily="18" charset="0"/>
              </a:rPr>
              <a:t> </a:t>
            </a:r>
            <a:r>
              <a:rPr sz="2400" dirty="0">
                <a:latin typeface="Times New Roman" pitchFamily="18" charset="0"/>
                <a:cs typeface="Times New Roman" pitchFamily="18" charset="0"/>
              </a:rPr>
              <a:t>with, to </a:t>
            </a:r>
            <a:r>
              <a:rPr sz="2400" spc="5" dirty="0">
                <a:latin typeface="Times New Roman" pitchFamily="18" charset="0"/>
                <a:cs typeface="Times New Roman" pitchFamily="18" charset="0"/>
              </a:rPr>
              <a:t> </a:t>
            </a:r>
            <a:r>
              <a:rPr sz="2400" spc="-5" dirty="0">
                <a:latin typeface="Times New Roman" pitchFamily="18" charset="0"/>
                <a:cs typeface="Times New Roman" pitchFamily="18" charset="0"/>
              </a:rPr>
              <a:t>come </a:t>
            </a:r>
            <a:r>
              <a:rPr sz="2400" dirty="0">
                <a:latin typeface="Times New Roman" pitchFamily="18" charset="0"/>
                <a:cs typeface="Times New Roman" pitchFamily="18" charset="0"/>
              </a:rPr>
              <a:t>to know </a:t>
            </a:r>
            <a:r>
              <a:rPr sz="2400" spc="-5" dirty="0">
                <a:latin typeface="Times New Roman" pitchFamily="18" charset="0"/>
                <a:cs typeface="Times New Roman" pitchFamily="18" charset="0"/>
              </a:rPr>
              <a:t>the </a:t>
            </a:r>
            <a:r>
              <a:rPr sz="2400" dirty="0">
                <a:latin typeface="Times New Roman" pitchFamily="18" charset="0"/>
                <a:cs typeface="Times New Roman" pitchFamily="18" charset="0"/>
              </a:rPr>
              <a:t>act, </a:t>
            </a:r>
            <a:r>
              <a:rPr sz="2400" spc="-5" dirty="0">
                <a:latin typeface="Times New Roman" pitchFamily="18" charset="0"/>
                <a:cs typeface="Times New Roman" pitchFamily="18" charset="0"/>
              </a:rPr>
              <a:t>or the </a:t>
            </a:r>
            <a:r>
              <a:rPr sz="2400" dirty="0">
                <a:latin typeface="Times New Roman" pitchFamily="18" charset="0"/>
                <a:cs typeface="Times New Roman" pitchFamily="18" charset="0"/>
              </a:rPr>
              <a:t>process </a:t>
            </a:r>
            <a:r>
              <a:rPr sz="2400" spc="-5" dirty="0">
                <a:latin typeface="Times New Roman" pitchFamily="18" charset="0"/>
                <a:cs typeface="Times New Roman" pitchFamily="18" charset="0"/>
              </a:rPr>
              <a:t>of knowing </a:t>
            </a:r>
            <a:r>
              <a:rPr sz="2400" spc="-765" dirty="0">
                <a:latin typeface="Times New Roman" pitchFamily="18" charset="0"/>
                <a:cs typeface="Times New Roman" pitchFamily="18" charset="0"/>
              </a:rPr>
              <a:t> </a:t>
            </a:r>
            <a:r>
              <a:rPr sz="2400" spc="-5" dirty="0">
                <a:latin typeface="Times New Roman" pitchFamily="18" charset="0"/>
                <a:cs typeface="Times New Roman" pitchFamily="18" charset="0"/>
              </a:rPr>
              <a:t>an</a:t>
            </a:r>
            <a:r>
              <a:rPr sz="2400" dirty="0">
                <a:latin typeface="Times New Roman" pitchFamily="18" charset="0"/>
                <a:cs typeface="Times New Roman" pitchFamily="18" charset="0"/>
              </a:rPr>
              <a:t> entity</a:t>
            </a:r>
            <a:r>
              <a:rPr sz="2400" spc="-5" dirty="0">
                <a:latin typeface="Times New Roman" pitchFamily="18" charset="0"/>
                <a:cs typeface="Times New Roman" pitchFamily="18" charset="0"/>
              </a:rPr>
              <a:t> (the </a:t>
            </a:r>
            <a:r>
              <a:rPr sz="2400" dirty="0">
                <a:latin typeface="Times New Roman" pitchFamily="18" charset="0"/>
                <a:cs typeface="Times New Roman" pitchFamily="18" charset="0"/>
              </a:rPr>
              <a:t>process</a:t>
            </a:r>
            <a:r>
              <a:rPr sz="2400" spc="-5" dirty="0">
                <a:latin typeface="Times New Roman" pitchFamily="18" charset="0"/>
                <a:cs typeface="Times New Roman" pitchFamily="18" charset="0"/>
              </a:rPr>
              <a:t> of knowing).</a:t>
            </a:r>
            <a:endParaRPr sz="2400">
              <a:latin typeface="Times New Roman" pitchFamily="18" charset="0"/>
              <a:cs typeface="Times New Roman" pitchFamily="18" charset="0"/>
            </a:endParaRPr>
          </a:p>
          <a:p>
            <a:pPr marL="355495" marR="123789" indent="-342801" algn="just">
              <a:lnSpc>
                <a:spcPct val="90000"/>
              </a:lnSpc>
              <a:spcBef>
                <a:spcPts val="615"/>
              </a:spcBef>
              <a:buChar char="•"/>
              <a:tabLst>
                <a:tab pos="354860" algn="l"/>
                <a:tab pos="355495" algn="l"/>
              </a:tabLst>
            </a:pPr>
            <a:r>
              <a:rPr sz="2400" b="1" spc="-5" dirty="0">
                <a:latin typeface="Times New Roman" pitchFamily="18" charset="0"/>
                <a:cs typeface="Times New Roman" pitchFamily="18" charset="0"/>
              </a:rPr>
              <a:t>Recognition</a:t>
            </a:r>
            <a:r>
              <a:rPr sz="2400" b="1" spc="15" dirty="0">
                <a:latin typeface="Times New Roman" pitchFamily="18" charset="0"/>
                <a:cs typeface="Times New Roman" pitchFamily="18" charset="0"/>
              </a:rPr>
              <a:t> </a:t>
            </a:r>
            <a:r>
              <a:rPr sz="2400" b="1" spc="-5" dirty="0">
                <a:latin typeface="Times New Roman" pitchFamily="18" charset="0"/>
                <a:cs typeface="Times New Roman" pitchFamily="18" charset="0"/>
              </a:rPr>
              <a:t>:</a:t>
            </a:r>
            <a:r>
              <a:rPr sz="2400" spc="-5" dirty="0">
                <a:latin typeface="Times New Roman" pitchFamily="18" charset="0"/>
                <a:cs typeface="Times New Roman" pitchFamily="18" charset="0"/>
              </a:rPr>
              <a:t> </a:t>
            </a:r>
            <a:r>
              <a:rPr sz="2400" spc="-10" dirty="0">
                <a:latin typeface="Times New Roman" pitchFamily="18" charset="0"/>
                <a:cs typeface="Times New Roman" pitchFamily="18" charset="0"/>
              </a:rPr>
              <a:t>The</a:t>
            </a:r>
            <a:r>
              <a:rPr sz="2400" spc="20" dirty="0">
                <a:latin typeface="Times New Roman" pitchFamily="18" charset="0"/>
                <a:cs typeface="Times New Roman" pitchFamily="18" charset="0"/>
              </a:rPr>
              <a:t> </a:t>
            </a:r>
            <a:r>
              <a:rPr sz="2400" spc="-5" dirty="0">
                <a:latin typeface="Times New Roman" pitchFamily="18" charset="0"/>
                <a:cs typeface="Times New Roman" pitchFamily="18" charset="0"/>
              </a:rPr>
              <a:t>knowledge</a:t>
            </a:r>
            <a:r>
              <a:rPr sz="2400" spc="15" dirty="0">
                <a:latin typeface="Times New Roman" pitchFamily="18" charset="0"/>
                <a:cs typeface="Times New Roman" pitchFamily="18" charset="0"/>
              </a:rPr>
              <a:t> </a:t>
            </a:r>
            <a:r>
              <a:rPr sz="2400" spc="-5" dirty="0">
                <a:latin typeface="Times New Roman" pitchFamily="18" charset="0"/>
                <a:cs typeface="Times New Roman" pitchFamily="18" charset="0"/>
              </a:rPr>
              <a:t>or</a:t>
            </a:r>
            <a:r>
              <a:rPr sz="2400" spc="10" dirty="0">
                <a:latin typeface="Times New Roman" pitchFamily="18" charset="0"/>
                <a:cs typeface="Times New Roman" pitchFamily="18" charset="0"/>
              </a:rPr>
              <a:t> </a:t>
            </a:r>
            <a:r>
              <a:rPr sz="2400" dirty="0">
                <a:latin typeface="Times New Roman" pitchFamily="18" charset="0"/>
                <a:cs typeface="Times New Roman" pitchFamily="18" charset="0"/>
              </a:rPr>
              <a:t>feeling</a:t>
            </a:r>
            <a:r>
              <a:rPr sz="2400" spc="-5" dirty="0">
                <a:latin typeface="Times New Roman" pitchFamily="18" charset="0"/>
                <a:cs typeface="Times New Roman" pitchFamily="18" charset="0"/>
              </a:rPr>
              <a:t> </a:t>
            </a:r>
            <a:r>
              <a:rPr sz="2400" dirty="0">
                <a:latin typeface="Times New Roman" pitchFamily="18" charset="0"/>
                <a:cs typeface="Times New Roman" pitchFamily="18" charset="0"/>
              </a:rPr>
              <a:t>that</a:t>
            </a:r>
            <a:r>
              <a:rPr sz="2400" spc="-5" dirty="0">
                <a:latin typeface="Times New Roman" pitchFamily="18" charset="0"/>
                <a:cs typeface="Times New Roman" pitchFamily="18" charset="0"/>
              </a:rPr>
              <a:t> the </a:t>
            </a:r>
            <a:r>
              <a:rPr sz="2400" dirty="0">
                <a:latin typeface="Times New Roman" pitchFamily="18" charset="0"/>
                <a:cs typeface="Times New Roman" pitchFamily="18" charset="0"/>
              </a:rPr>
              <a:t> present</a:t>
            </a:r>
            <a:r>
              <a:rPr sz="2400" spc="-5" dirty="0">
                <a:latin typeface="Times New Roman" pitchFamily="18" charset="0"/>
                <a:cs typeface="Times New Roman" pitchFamily="18" charset="0"/>
              </a:rPr>
              <a:t> </a:t>
            </a:r>
            <a:r>
              <a:rPr sz="2400" dirty="0">
                <a:latin typeface="Times New Roman" pitchFamily="18" charset="0"/>
                <a:cs typeface="Times New Roman" pitchFamily="18" charset="0"/>
              </a:rPr>
              <a:t>object </a:t>
            </a:r>
            <a:r>
              <a:rPr sz="2400" spc="-5" dirty="0">
                <a:latin typeface="Times New Roman" pitchFamily="18" charset="0"/>
                <a:cs typeface="Times New Roman" pitchFamily="18" charset="0"/>
              </a:rPr>
              <a:t>has</a:t>
            </a:r>
            <a:r>
              <a:rPr sz="2400" dirty="0">
                <a:latin typeface="Times New Roman" pitchFamily="18" charset="0"/>
                <a:cs typeface="Times New Roman" pitchFamily="18" charset="0"/>
              </a:rPr>
              <a:t> </a:t>
            </a:r>
            <a:r>
              <a:rPr sz="2400" spc="-5" dirty="0">
                <a:latin typeface="Times New Roman" pitchFamily="18" charset="0"/>
                <a:cs typeface="Times New Roman" pitchFamily="18" charset="0"/>
              </a:rPr>
              <a:t>been</a:t>
            </a:r>
            <a:r>
              <a:rPr sz="2400" spc="5" dirty="0">
                <a:latin typeface="Times New Roman" pitchFamily="18" charset="0"/>
                <a:cs typeface="Times New Roman" pitchFamily="18" charset="0"/>
              </a:rPr>
              <a:t> </a:t>
            </a:r>
            <a:r>
              <a:rPr sz="2400" spc="-5" dirty="0">
                <a:latin typeface="Times New Roman" pitchFamily="18" charset="0"/>
                <a:cs typeface="Times New Roman" pitchFamily="18" charset="0"/>
              </a:rPr>
              <a:t>met</a:t>
            </a:r>
            <a:r>
              <a:rPr sz="2400" spc="5" dirty="0">
                <a:latin typeface="Times New Roman" pitchFamily="18" charset="0"/>
                <a:cs typeface="Times New Roman" pitchFamily="18" charset="0"/>
              </a:rPr>
              <a:t> </a:t>
            </a:r>
            <a:r>
              <a:rPr sz="2400" spc="-5" dirty="0">
                <a:latin typeface="Times New Roman" pitchFamily="18" charset="0"/>
                <a:cs typeface="Times New Roman" pitchFamily="18" charset="0"/>
              </a:rPr>
              <a:t>before</a:t>
            </a:r>
            <a:r>
              <a:rPr sz="2400" spc="5" dirty="0">
                <a:latin typeface="Times New Roman" pitchFamily="18" charset="0"/>
                <a:cs typeface="Times New Roman" pitchFamily="18" charset="0"/>
              </a:rPr>
              <a:t> </a:t>
            </a:r>
            <a:r>
              <a:rPr sz="2400" dirty="0">
                <a:latin typeface="Times New Roman" pitchFamily="18" charset="0"/>
                <a:cs typeface="Times New Roman" pitchFamily="18" charset="0"/>
              </a:rPr>
              <a:t>(the process </a:t>
            </a:r>
            <a:r>
              <a:rPr sz="2400" spc="-765" dirty="0">
                <a:latin typeface="Times New Roman" pitchFamily="18" charset="0"/>
                <a:cs typeface="Times New Roman" pitchFamily="18" charset="0"/>
              </a:rPr>
              <a:t> </a:t>
            </a:r>
            <a:r>
              <a:rPr sz="2400" spc="-5" dirty="0">
                <a:latin typeface="Times New Roman" pitchFamily="18" charset="0"/>
                <a:cs typeface="Times New Roman" pitchFamily="18" charset="0"/>
              </a:rPr>
              <a:t>of</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knowing</a:t>
            </a:r>
            <a:r>
              <a:rPr sz="2400" spc="15" dirty="0">
                <a:latin typeface="Times New Roman" pitchFamily="18" charset="0"/>
                <a:cs typeface="Times New Roman" pitchFamily="18" charset="0"/>
              </a:rPr>
              <a:t> </a:t>
            </a:r>
            <a:r>
              <a:rPr sz="2400">
                <a:latin typeface="Times New Roman" pitchFamily="18" charset="0"/>
                <a:cs typeface="Times New Roman" pitchFamily="18" charset="0"/>
              </a:rPr>
              <a:t>again</a:t>
            </a:r>
            <a:r>
              <a:rPr sz="2400" smtClean="0">
                <a:latin typeface="Times New Roman" pitchFamily="18" charset="0"/>
                <a:cs typeface="Times New Roman" pitchFamily="18" charset="0"/>
              </a:rPr>
              <a:t>).</a:t>
            </a:r>
            <a:endParaRPr sz="2400">
              <a:latin typeface="Times New Roman" pitchFamily="18" charset="0"/>
              <a:cs typeface="Times New Roman" pitchFamily="18" charset="0"/>
            </a:endParaRPr>
          </a:p>
        </p:txBody>
      </p:sp>
      <p:sp>
        <p:nvSpPr>
          <p:cNvPr id="3" name="object 3"/>
          <p:cNvSpPr txBox="1">
            <a:spLocks noGrp="1"/>
          </p:cNvSpPr>
          <p:nvPr>
            <p:ph type="title"/>
          </p:nvPr>
        </p:nvSpPr>
        <p:spPr>
          <a:xfrm>
            <a:off x="1835318" y="2"/>
            <a:ext cx="5638165" cy="628374"/>
          </a:xfrm>
          <a:prstGeom prst="rect">
            <a:avLst/>
          </a:prstGeom>
        </p:spPr>
        <p:txBody>
          <a:bodyPr vert="horz" wrap="square" lIns="0" tIns="12697" rIns="0" bIns="0" rtlCol="0">
            <a:spAutoFit/>
          </a:bodyPr>
          <a:lstStyle/>
          <a:p>
            <a:pPr marL="12697">
              <a:spcBef>
                <a:spcPts val="100"/>
              </a:spcBef>
              <a:tabLst>
                <a:tab pos="2399598" algn="l"/>
              </a:tabLst>
            </a:pPr>
            <a:r>
              <a:rPr lang="en-US" sz="4000" b="1" spc="-5" dirty="0" smtClean="0"/>
              <a:t>Pattern Recognition</a:t>
            </a:r>
            <a:endParaRPr lang="en-US" sz="4000" b="1" spc="-5" dirty="0"/>
          </a:p>
        </p:txBody>
      </p:sp>
      <p:sp>
        <p:nvSpPr>
          <p:cNvPr id="4" name="Slide Number Placeholder 3"/>
          <p:cNvSpPr>
            <a:spLocks noGrp="1"/>
          </p:cNvSpPr>
          <p:nvPr>
            <p:ph type="sldNum" sz="quarter" idx="12"/>
          </p:nvPr>
        </p:nvSpPr>
        <p:spPr/>
        <p:txBody>
          <a:bodyPr/>
          <a:lstStyle/>
          <a:p>
            <a:fld id="{DCF41523-9A28-446C-9FD6-551A6DD8F6B7}"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8082" y="210440"/>
            <a:ext cx="6708140" cy="627733"/>
          </a:xfrm>
          <a:prstGeom prst="rect">
            <a:avLst/>
          </a:prstGeom>
        </p:spPr>
        <p:txBody>
          <a:bodyPr vert="horz" wrap="square" lIns="0" tIns="12062" rIns="0" bIns="0" rtlCol="0">
            <a:spAutoFit/>
          </a:bodyPr>
          <a:lstStyle/>
          <a:p>
            <a:pPr marL="295824" marR="5078" indent="-283762">
              <a:spcBef>
                <a:spcPts val="95"/>
              </a:spcBef>
            </a:pPr>
            <a:r>
              <a:rPr lang="en-US" sz="4000" b="1" spc="-10" dirty="0" smtClean="0"/>
              <a:t>Pattern </a:t>
            </a:r>
            <a:r>
              <a:rPr lang="en-US" sz="4000" b="1" spc="-5" dirty="0" smtClean="0"/>
              <a:t>Recognition</a:t>
            </a:r>
            <a:endParaRPr lang="en-US" sz="4000" b="1" dirty="0"/>
          </a:p>
        </p:txBody>
      </p:sp>
      <p:sp>
        <p:nvSpPr>
          <p:cNvPr id="3" name="object 3"/>
          <p:cNvSpPr txBox="1"/>
          <p:nvPr/>
        </p:nvSpPr>
        <p:spPr>
          <a:xfrm>
            <a:off x="2" y="1077686"/>
            <a:ext cx="8757285" cy="3846548"/>
          </a:xfrm>
          <a:prstGeom prst="rect">
            <a:avLst/>
          </a:prstGeom>
        </p:spPr>
        <p:txBody>
          <a:bodyPr vert="horz" wrap="square" lIns="0" tIns="55227" rIns="0" bIns="0" rtlCol="0">
            <a:spAutoFit/>
          </a:bodyPr>
          <a:lstStyle/>
          <a:p>
            <a:pPr marL="355495" marR="406281" indent="-342801" algn="just">
              <a:lnSpc>
                <a:spcPct val="90000"/>
              </a:lnSpc>
              <a:spcBef>
                <a:spcPts val="434"/>
              </a:spcBef>
            </a:pPr>
            <a:r>
              <a:rPr lang="en-US" sz="2800" spc="-5" dirty="0" smtClean="0">
                <a:latin typeface="Arial MT"/>
                <a:cs typeface="Arial MT"/>
              </a:rPr>
              <a:t>    </a:t>
            </a:r>
            <a:r>
              <a:rPr sz="2400" spc="-5" smtClean="0">
                <a:latin typeface="Times New Roman" pitchFamily="18" charset="0"/>
                <a:cs typeface="Times New Roman" pitchFamily="18" charset="0"/>
              </a:rPr>
              <a:t>Pattern </a:t>
            </a:r>
            <a:r>
              <a:rPr sz="2400" dirty="0">
                <a:latin typeface="Times New Roman" pitchFamily="18" charset="0"/>
                <a:cs typeface="Times New Roman" pitchFamily="18" charset="0"/>
              </a:rPr>
              <a:t>Recognition consists </a:t>
            </a:r>
            <a:r>
              <a:rPr sz="2400" spc="-5" dirty="0">
                <a:latin typeface="Times New Roman" pitchFamily="18" charset="0"/>
                <a:cs typeface="Times New Roman" pitchFamily="18" charset="0"/>
              </a:rPr>
              <a:t>of </a:t>
            </a:r>
            <a:r>
              <a:rPr sz="2400" dirty="0">
                <a:latin typeface="Times New Roman" pitchFamily="18" charset="0"/>
                <a:cs typeface="Times New Roman" pitchFamily="18" charset="0"/>
              </a:rPr>
              <a:t>recognizing </a:t>
            </a:r>
            <a:r>
              <a:rPr sz="2400" spc="-5" dirty="0">
                <a:latin typeface="Times New Roman" pitchFamily="18" charset="0"/>
                <a:cs typeface="Times New Roman" pitchFamily="18" charset="0"/>
              </a:rPr>
              <a:t>a </a:t>
            </a:r>
            <a:r>
              <a:rPr sz="2400" dirty="0">
                <a:latin typeface="Times New Roman" pitchFamily="18" charset="0"/>
                <a:cs typeface="Times New Roman" pitchFamily="18" charset="0"/>
              </a:rPr>
              <a:t>pattern </a:t>
            </a:r>
            <a:r>
              <a:rPr sz="2400" spc="-765" dirty="0">
                <a:latin typeface="Times New Roman" pitchFamily="18" charset="0"/>
                <a:cs typeface="Times New Roman" pitchFamily="18" charset="0"/>
              </a:rPr>
              <a:t> </a:t>
            </a:r>
            <a:r>
              <a:rPr sz="2400" spc="-5" dirty="0">
                <a:latin typeface="Times New Roman" pitchFamily="18" charset="0"/>
                <a:cs typeface="Times New Roman" pitchFamily="18" charset="0"/>
              </a:rPr>
              <a:t>using</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a</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machine</a:t>
            </a:r>
            <a:r>
              <a:rPr sz="2400" spc="15" dirty="0">
                <a:latin typeface="Times New Roman" pitchFamily="18" charset="0"/>
                <a:cs typeface="Times New Roman" pitchFamily="18" charset="0"/>
              </a:rPr>
              <a:t> </a:t>
            </a:r>
            <a:r>
              <a:rPr sz="2400" dirty="0">
                <a:latin typeface="Times New Roman" pitchFamily="18" charset="0"/>
                <a:cs typeface="Times New Roman" pitchFamily="18" charset="0"/>
              </a:rPr>
              <a:t>(computer).</a:t>
            </a:r>
            <a:r>
              <a:rPr sz="2400" spc="-5" dirty="0">
                <a:latin typeface="Times New Roman" pitchFamily="18" charset="0"/>
                <a:cs typeface="Times New Roman" pitchFamily="18" charset="0"/>
              </a:rPr>
              <a:t> It can </a:t>
            </a:r>
            <a:r>
              <a:rPr sz="2400" dirty="0">
                <a:latin typeface="Times New Roman" pitchFamily="18" charset="0"/>
                <a:cs typeface="Times New Roman" pitchFamily="18" charset="0"/>
              </a:rPr>
              <a:t>be</a:t>
            </a:r>
            <a:r>
              <a:rPr sz="2400" spc="-5" dirty="0">
                <a:latin typeface="Times New Roman" pitchFamily="18" charset="0"/>
                <a:cs typeface="Times New Roman" pitchFamily="18" charset="0"/>
              </a:rPr>
              <a:t> </a:t>
            </a:r>
            <a:r>
              <a:rPr sz="2400" dirty="0">
                <a:latin typeface="Times New Roman" pitchFamily="18" charset="0"/>
                <a:cs typeface="Times New Roman" pitchFamily="18" charset="0"/>
              </a:rPr>
              <a:t>defined</a:t>
            </a:r>
            <a:r>
              <a:rPr sz="2400" spc="-5" dirty="0">
                <a:latin typeface="Times New Roman" pitchFamily="18" charset="0"/>
                <a:cs typeface="Times New Roman" pitchFamily="18" charset="0"/>
              </a:rPr>
              <a:t> </a:t>
            </a:r>
            <a:r>
              <a:rPr sz="2400" dirty="0">
                <a:latin typeface="Times New Roman" pitchFamily="18" charset="0"/>
                <a:cs typeface="Times New Roman" pitchFamily="18" charset="0"/>
              </a:rPr>
              <a:t>in </a:t>
            </a:r>
            <a:r>
              <a:rPr sz="2400" spc="5" dirty="0">
                <a:latin typeface="Times New Roman" pitchFamily="18" charset="0"/>
                <a:cs typeface="Times New Roman" pitchFamily="18" charset="0"/>
              </a:rPr>
              <a:t> </a:t>
            </a:r>
            <a:r>
              <a:rPr sz="2400" dirty="0">
                <a:latin typeface="Times New Roman" pitchFamily="18" charset="0"/>
                <a:cs typeface="Times New Roman" pitchFamily="18" charset="0"/>
              </a:rPr>
              <a:t>several</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ways.</a:t>
            </a:r>
            <a:endParaRPr sz="2400">
              <a:latin typeface="Times New Roman" pitchFamily="18" charset="0"/>
              <a:cs typeface="Times New Roman" pitchFamily="18" charset="0"/>
            </a:endParaRPr>
          </a:p>
          <a:p>
            <a:pPr marL="355495" marR="5078" indent="-342801" algn="just">
              <a:lnSpc>
                <a:spcPct val="90000"/>
              </a:lnSpc>
              <a:spcBef>
                <a:spcPts val="2520"/>
              </a:spcBef>
              <a:buChar char="•"/>
              <a:tabLst>
                <a:tab pos="354860" algn="l"/>
                <a:tab pos="355495" algn="l"/>
              </a:tabLst>
            </a:pPr>
            <a:r>
              <a:rPr sz="2400" spc="-5" dirty="0">
                <a:solidFill>
                  <a:srgbClr val="FF5050"/>
                </a:solidFill>
                <a:latin typeface="Times New Roman" pitchFamily="18" charset="0"/>
                <a:cs typeface="Times New Roman" pitchFamily="18" charset="0"/>
              </a:rPr>
              <a:t>DEFINITION.1</a:t>
            </a:r>
            <a:r>
              <a:rPr sz="2400" spc="-5" dirty="0">
                <a:latin typeface="Times New Roman" pitchFamily="18" charset="0"/>
                <a:cs typeface="Times New Roman" pitchFamily="18" charset="0"/>
              </a:rPr>
              <a:t>.:-</a:t>
            </a:r>
            <a:r>
              <a:rPr sz="2400" spc="25" dirty="0">
                <a:latin typeface="Times New Roman" pitchFamily="18" charset="0"/>
                <a:cs typeface="Times New Roman" pitchFamily="18" charset="0"/>
              </a:rPr>
              <a:t> </a:t>
            </a:r>
            <a:r>
              <a:rPr sz="2400" dirty="0">
                <a:latin typeface="Times New Roman" pitchFamily="18" charset="0"/>
                <a:cs typeface="Times New Roman" pitchFamily="18" charset="0"/>
              </a:rPr>
              <a:t>It</a:t>
            </a:r>
            <a:r>
              <a:rPr sz="2400" spc="-20" dirty="0">
                <a:latin typeface="Times New Roman" pitchFamily="18" charset="0"/>
                <a:cs typeface="Times New Roman" pitchFamily="18" charset="0"/>
              </a:rPr>
              <a:t> </a:t>
            </a:r>
            <a:r>
              <a:rPr sz="2400" spc="-5" dirty="0">
                <a:latin typeface="Times New Roman" pitchFamily="18" charset="0"/>
                <a:cs typeface="Times New Roman" pitchFamily="18" charset="0"/>
              </a:rPr>
              <a:t>is</a:t>
            </a:r>
            <a:r>
              <a:rPr sz="2400" spc="5" dirty="0">
                <a:latin typeface="Times New Roman" pitchFamily="18" charset="0"/>
                <a:cs typeface="Times New Roman" pitchFamily="18" charset="0"/>
              </a:rPr>
              <a:t> </a:t>
            </a:r>
            <a:r>
              <a:rPr sz="2400" spc="-5" dirty="0">
                <a:latin typeface="Times New Roman" pitchFamily="18" charset="0"/>
                <a:cs typeface="Times New Roman" pitchFamily="18" charset="0"/>
              </a:rPr>
              <a:t>a </a:t>
            </a:r>
            <a:r>
              <a:rPr sz="2400" dirty="0">
                <a:latin typeface="Times New Roman" pitchFamily="18" charset="0"/>
                <a:cs typeface="Times New Roman" pitchFamily="18" charset="0"/>
              </a:rPr>
              <a:t>study </a:t>
            </a:r>
            <a:r>
              <a:rPr sz="2400" spc="-5" dirty="0">
                <a:latin typeface="Times New Roman" pitchFamily="18" charset="0"/>
                <a:cs typeface="Times New Roman" pitchFamily="18" charset="0"/>
              </a:rPr>
              <a:t>of</a:t>
            </a:r>
            <a:r>
              <a:rPr sz="2400" dirty="0">
                <a:latin typeface="Times New Roman" pitchFamily="18" charset="0"/>
                <a:cs typeface="Times New Roman" pitchFamily="18" charset="0"/>
              </a:rPr>
              <a:t> </a:t>
            </a:r>
            <a:r>
              <a:rPr sz="2400" spc="-5" dirty="0">
                <a:latin typeface="Times New Roman" pitchFamily="18" charset="0"/>
                <a:cs typeface="Times New Roman" pitchFamily="18" charset="0"/>
              </a:rPr>
              <a:t>ideas</a:t>
            </a:r>
            <a:r>
              <a:rPr sz="2400" spc="10" dirty="0">
                <a:latin typeface="Times New Roman" pitchFamily="18" charset="0"/>
                <a:cs typeface="Times New Roman" pitchFamily="18" charset="0"/>
              </a:rPr>
              <a:t> </a:t>
            </a:r>
            <a:r>
              <a:rPr sz="2400" dirty="0">
                <a:latin typeface="Times New Roman" pitchFamily="18" charset="0"/>
                <a:cs typeface="Times New Roman" pitchFamily="18" charset="0"/>
              </a:rPr>
              <a:t>and</a:t>
            </a:r>
            <a:r>
              <a:rPr sz="2400" spc="-5" dirty="0">
                <a:latin typeface="Times New Roman" pitchFamily="18" charset="0"/>
                <a:cs typeface="Times New Roman" pitchFamily="18" charset="0"/>
              </a:rPr>
              <a:t> </a:t>
            </a:r>
            <a:r>
              <a:rPr sz="2400" dirty="0">
                <a:latin typeface="Times New Roman" pitchFamily="18" charset="0"/>
                <a:cs typeface="Times New Roman" pitchFamily="18" charset="0"/>
              </a:rPr>
              <a:t>algorithms </a:t>
            </a:r>
            <a:r>
              <a:rPr sz="2400" spc="-760" dirty="0">
                <a:latin typeface="Times New Roman" pitchFamily="18" charset="0"/>
                <a:cs typeface="Times New Roman" pitchFamily="18" charset="0"/>
              </a:rPr>
              <a:t> </a:t>
            </a:r>
            <a:r>
              <a:rPr sz="2400" dirty="0">
                <a:latin typeface="Times New Roman" pitchFamily="18" charset="0"/>
                <a:cs typeface="Times New Roman" pitchFamily="18" charset="0"/>
              </a:rPr>
              <a:t>that </a:t>
            </a:r>
            <a:r>
              <a:rPr sz="2400" spc="-5" dirty="0">
                <a:latin typeface="Times New Roman" pitchFamily="18" charset="0"/>
                <a:cs typeface="Times New Roman" pitchFamily="18" charset="0"/>
              </a:rPr>
              <a:t>provide </a:t>
            </a:r>
            <a:r>
              <a:rPr sz="2400" dirty="0">
                <a:latin typeface="Times New Roman" pitchFamily="18" charset="0"/>
                <a:cs typeface="Times New Roman" pitchFamily="18" charset="0"/>
              </a:rPr>
              <a:t>computers </a:t>
            </a:r>
            <a:r>
              <a:rPr sz="2400" spc="-5" dirty="0">
                <a:latin typeface="Times New Roman" pitchFamily="18" charset="0"/>
                <a:cs typeface="Times New Roman" pitchFamily="18" charset="0"/>
              </a:rPr>
              <a:t>with a </a:t>
            </a:r>
            <a:r>
              <a:rPr sz="2400" dirty="0">
                <a:latin typeface="Times New Roman" pitchFamily="18" charset="0"/>
                <a:cs typeface="Times New Roman" pitchFamily="18" charset="0"/>
              </a:rPr>
              <a:t>perceptual capability </a:t>
            </a:r>
            <a:r>
              <a:rPr sz="2400" spc="-5" dirty="0">
                <a:latin typeface="Times New Roman" pitchFamily="18" charset="0"/>
                <a:cs typeface="Times New Roman" pitchFamily="18" charset="0"/>
              </a:rPr>
              <a:t>to </a:t>
            </a:r>
            <a:r>
              <a:rPr sz="2400" spc="-765" dirty="0">
                <a:latin typeface="Times New Roman" pitchFamily="18" charset="0"/>
                <a:cs typeface="Times New Roman" pitchFamily="18" charset="0"/>
              </a:rPr>
              <a:t> </a:t>
            </a:r>
            <a:r>
              <a:rPr sz="2400" spc="-5" dirty="0">
                <a:latin typeface="Times New Roman" pitchFamily="18" charset="0"/>
                <a:cs typeface="Times New Roman" pitchFamily="18" charset="0"/>
              </a:rPr>
              <a:t>put </a:t>
            </a:r>
            <a:r>
              <a:rPr sz="2400" dirty="0">
                <a:latin typeface="Times New Roman" pitchFamily="18" charset="0"/>
                <a:cs typeface="Times New Roman" pitchFamily="18" charset="0"/>
              </a:rPr>
              <a:t>abstract objects, </a:t>
            </a:r>
            <a:r>
              <a:rPr sz="2400" spc="-5" dirty="0">
                <a:latin typeface="Times New Roman" pitchFamily="18" charset="0"/>
                <a:cs typeface="Times New Roman" pitchFamily="18" charset="0"/>
              </a:rPr>
              <a:t>or </a:t>
            </a:r>
            <a:r>
              <a:rPr sz="2400" dirty="0">
                <a:latin typeface="Times New Roman" pitchFamily="18" charset="0"/>
                <a:cs typeface="Times New Roman" pitchFamily="18" charset="0"/>
              </a:rPr>
              <a:t>patterns </a:t>
            </a:r>
            <a:r>
              <a:rPr sz="2400" spc="-5" dirty="0">
                <a:latin typeface="Times New Roman" pitchFamily="18" charset="0"/>
                <a:cs typeface="Times New Roman" pitchFamily="18" charset="0"/>
              </a:rPr>
              <a:t>into </a:t>
            </a:r>
            <a:r>
              <a:rPr sz="2400" dirty="0">
                <a:latin typeface="Times New Roman" pitchFamily="18" charset="0"/>
                <a:cs typeface="Times New Roman" pitchFamily="18" charset="0"/>
              </a:rPr>
              <a:t>categories </a:t>
            </a:r>
            <a:r>
              <a:rPr sz="2400" spc="-5" dirty="0">
                <a:latin typeface="Times New Roman" pitchFamily="18" charset="0"/>
                <a:cs typeface="Times New Roman" pitchFamily="18" charset="0"/>
              </a:rPr>
              <a:t>in a </a:t>
            </a:r>
            <a:r>
              <a:rPr sz="2400" dirty="0">
                <a:latin typeface="Times New Roman" pitchFamily="18" charset="0"/>
                <a:cs typeface="Times New Roman" pitchFamily="18" charset="0"/>
              </a:rPr>
              <a:t> </a:t>
            </a:r>
            <a:r>
              <a:rPr sz="2400" spc="-5" dirty="0">
                <a:latin typeface="Times New Roman" pitchFamily="18" charset="0"/>
                <a:cs typeface="Times New Roman" pitchFamily="18" charset="0"/>
              </a:rPr>
              <a:t>simple</a:t>
            </a:r>
            <a:r>
              <a:rPr sz="2400" spc="15" dirty="0">
                <a:latin typeface="Times New Roman" pitchFamily="18" charset="0"/>
                <a:cs typeface="Times New Roman" pitchFamily="18" charset="0"/>
              </a:rPr>
              <a:t> </a:t>
            </a:r>
            <a:r>
              <a:rPr sz="2400" spc="-5" dirty="0">
                <a:latin typeface="Times New Roman" pitchFamily="18" charset="0"/>
                <a:cs typeface="Times New Roman" pitchFamily="18" charset="0"/>
              </a:rPr>
              <a:t>and </a:t>
            </a:r>
            <a:r>
              <a:rPr sz="2400" dirty="0">
                <a:latin typeface="Times New Roman" pitchFamily="18" charset="0"/>
                <a:cs typeface="Times New Roman" pitchFamily="18" charset="0"/>
              </a:rPr>
              <a:t>reliable</a:t>
            </a:r>
            <a:r>
              <a:rPr sz="2400" spc="15" dirty="0">
                <a:latin typeface="Times New Roman" pitchFamily="18" charset="0"/>
                <a:cs typeface="Times New Roman" pitchFamily="18" charset="0"/>
              </a:rPr>
              <a:t> </a:t>
            </a:r>
            <a:r>
              <a:rPr sz="2400" spc="-5">
                <a:latin typeface="Times New Roman" pitchFamily="18" charset="0"/>
                <a:cs typeface="Times New Roman" pitchFamily="18" charset="0"/>
              </a:rPr>
              <a:t>way</a:t>
            </a:r>
            <a:r>
              <a:rPr sz="2400" spc="-5" smtClean="0">
                <a:latin typeface="Times New Roman" pitchFamily="18" charset="0"/>
                <a:cs typeface="Times New Roman" pitchFamily="18" charset="0"/>
              </a:rPr>
              <a:t>.</a:t>
            </a:r>
            <a:endParaRPr lang="en-US" sz="2400" spc="-5" dirty="0" smtClean="0">
              <a:latin typeface="Times New Roman" pitchFamily="18" charset="0"/>
              <a:cs typeface="Times New Roman" pitchFamily="18" charset="0"/>
            </a:endParaRPr>
          </a:p>
          <a:p>
            <a:pPr marL="355495" marR="5078" indent="-342801" algn="just">
              <a:lnSpc>
                <a:spcPct val="90000"/>
              </a:lnSpc>
              <a:spcBef>
                <a:spcPts val="2520"/>
              </a:spcBef>
              <a:buChar char="•"/>
              <a:tabLst>
                <a:tab pos="354860" algn="l"/>
                <a:tab pos="355495" algn="l"/>
              </a:tabLst>
            </a:pPr>
            <a:r>
              <a:rPr lang="en-US" sz="2400" spc="-5" dirty="0" smtClean="0">
                <a:latin typeface="Times New Roman" pitchFamily="18" charset="0"/>
                <a:cs typeface="Times New Roman" pitchFamily="18" charset="0"/>
              </a:rPr>
              <a:t>DEFINITION 2:</a:t>
            </a:r>
            <a:r>
              <a:rPr lang="en-US" sz="2400" dirty="0" smtClean="0">
                <a:latin typeface="Times New Roman" pitchFamily="18" charset="0"/>
                <a:cs typeface="Times New Roman" pitchFamily="18" charset="0"/>
              </a:rPr>
              <a:t> Pattern recognition can be defined as the classification of data based on knowledge already gained or on statistical information extracted from patterns and/or their representation.</a:t>
            </a:r>
            <a:endParaRPr sz="240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1" y="228600"/>
            <a:ext cx="8072755" cy="627733"/>
          </a:xfrm>
          <a:prstGeom prst="rect">
            <a:avLst/>
          </a:prstGeom>
        </p:spPr>
        <p:txBody>
          <a:bodyPr vert="horz" wrap="square" lIns="0" tIns="12062" rIns="0" bIns="0" rtlCol="0">
            <a:spAutoFit/>
          </a:bodyPr>
          <a:lstStyle/>
          <a:p>
            <a:pPr marL="12697">
              <a:spcBef>
                <a:spcPts val="95"/>
              </a:spcBef>
            </a:pPr>
            <a:r>
              <a:rPr sz="4000" b="1" spc="-5" dirty="0"/>
              <a:t>Applications</a:t>
            </a:r>
            <a:r>
              <a:rPr sz="4000" b="1" spc="20" dirty="0"/>
              <a:t> </a:t>
            </a:r>
            <a:r>
              <a:rPr sz="4000" b="1" spc="-5" dirty="0"/>
              <a:t>of</a:t>
            </a:r>
            <a:r>
              <a:rPr sz="4000" b="1" dirty="0"/>
              <a:t> </a:t>
            </a:r>
            <a:r>
              <a:rPr sz="4000" b="1" spc="-5"/>
              <a:t>Pattern</a:t>
            </a:r>
            <a:r>
              <a:rPr sz="4000" b="1" spc="15"/>
              <a:t> </a:t>
            </a:r>
            <a:r>
              <a:rPr sz="4000" b="1" spc="-5" smtClean="0"/>
              <a:t>Recognition</a:t>
            </a:r>
            <a:endParaRPr sz="4000" b="1"/>
          </a:p>
        </p:txBody>
      </p:sp>
      <p:sp>
        <p:nvSpPr>
          <p:cNvPr id="3" name="object 3"/>
          <p:cNvSpPr txBox="1"/>
          <p:nvPr/>
        </p:nvSpPr>
        <p:spPr>
          <a:xfrm>
            <a:off x="383541" y="1397255"/>
            <a:ext cx="8760460" cy="4075472"/>
          </a:xfrm>
          <a:prstGeom prst="rect">
            <a:avLst/>
          </a:prstGeom>
        </p:spPr>
        <p:txBody>
          <a:bodyPr vert="horz" wrap="square" lIns="0" tIns="12697" rIns="0" bIns="0" rtlCol="0">
            <a:spAutoFit/>
          </a:bodyPr>
          <a:lstStyle/>
          <a:p>
            <a:pPr marL="12697">
              <a:spcBef>
                <a:spcPts val="100"/>
              </a:spcBef>
              <a:buFont typeface="Arial" pitchFamily="34" charset="0"/>
              <a:buChar char="•"/>
            </a:pPr>
            <a:r>
              <a:rPr sz="2400" spc="-5" dirty="0">
                <a:latin typeface="Times New Roman" pitchFamily="18" charset="0"/>
                <a:cs typeface="Times New Roman" pitchFamily="18" charset="0"/>
              </a:rPr>
              <a:t>Handwritten</a:t>
            </a:r>
            <a:r>
              <a:rPr sz="2400" spc="20" dirty="0">
                <a:latin typeface="Times New Roman" pitchFamily="18" charset="0"/>
                <a:cs typeface="Times New Roman" pitchFamily="18" charset="0"/>
              </a:rPr>
              <a:t> </a:t>
            </a:r>
            <a:r>
              <a:rPr sz="2400" spc="-5" dirty="0">
                <a:latin typeface="Times New Roman" pitchFamily="18" charset="0"/>
                <a:cs typeface="Times New Roman" pitchFamily="18" charset="0"/>
              </a:rPr>
              <a:t>digit/letter</a:t>
            </a:r>
            <a:r>
              <a:rPr sz="2400" spc="5" dirty="0">
                <a:latin typeface="Times New Roman" pitchFamily="18" charset="0"/>
                <a:cs typeface="Times New Roman" pitchFamily="18" charset="0"/>
              </a:rPr>
              <a:t> </a:t>
            </a:r>
            <a:r>
              <a:rPr sz="2400" spc="-5" dirty="0">
                <a:latin typeface="Times New Roman" pitchFamily="18" charset="0"/>
                <a:cs typeface="Times New Roman" pitchFamily="18" charset="0"/>
              </a:rPr>
              <a:t>recognition</a:t>
            </a:r>
            <a:endParaRPr sz="2400">
              <a:latin typeface="Times New Roman" pitchFamily="18" charset="0"/>
              <a:cs typeface="Times New Roman" pitchFamily="18" charset="0"/>
            </a:endParaRPr>
          </a:p>
          <a:p>
            <a:pPr marL="12697">
              <a:buFont typeface="Arial" pitchFamily="34" charset="0"/>
              <a:buChar char="•"/>
              <a:tabLst>
                <a:tab pos="1688608" algn="l"/>
              </a:tabLst>
            </a:pPr>
            <a:r>
              <a:rPr sz="2400" spc="-5" dirty="0">
                <a:latin typeface="Times New Roman" pitchFamily="18" charset="0"/>
                <a:cs typeface="Times New Roman" pitchFamily="18" charset="0"/>
              </a:rPr>
              <a:t>Biometrics:	voice,</a:t>
            </a:r>
            <a:r>
              <a:rPr sz="2400" spc="15" dirty="0">
                <a:latin typeface="Times New Roman" pitchFamily="18" charset="0"/>
                <a:cs typeface="Times New Roman" pitchFamily="18" charset="0"/>
              </a:rPr>
              <a:t> </a:t>
            </a:r>
            <a:r>
              <a:rPr sz="2400" spc="-5" dirty="0">
                <a:latin typeface="Times New Roman" pitchFamily="18" charset="0"/>
                <a:cs typeface="Times New Roman" pitchFamily="18" charset="0"/>
              </a:rPr>
              <a:t>iris,</a:t>
            </a:r>
            <a:r>
              <a:rPr sz="2400" spc="15" dirty="0">
                <a:latin typeface="Times New Roman" pitchFamily="18" charset="0"/>
                <a:cs typeface="Times New Roman" pitchFamily="18" charset="0"/>
              </a:rPr>
              <a:t> </a:t>
            </a:r>
            <a:r>
              <a:rPr sz="2400" spc="-5" dirty="0">
                <a:latin typeface="Times New Roman" pitchFamily="18" charset="0"/>
                <a:cs typeface="Times New Roman" pitchFamily="18" charset="0"/>
              </a:rPr>
              <a:t>fingerprint,</a:t>
            </a:r>
            <a:r>
              <a:rPr sz="2400" spc="15" dirty="0">
                <a:latin typeface="Times New Roman" pitchFamily="18" charset="0"/>
                <a:cs typeface="Times New Roman" pitchFamily="18" charset="0"/>
              </a:rPr>
              <a:t> </a:t>
            </a:r>
            <a:r>
              <a:rPr sz="2400" spc="-5" dirty="0">
                <a:latin typeface="Times New Roman" pitchFamily="18" charset="0"/>
                <a:cs typeface="Times New Roman" pitchFamily="18" charset="0"/>
              </a:rPr>
              <a:t>face, and</a:t>
            </a:r>
            <a:r>
              <a:rPr sz="2400" spc="20" dirty="0">
                <a:latin typeface="Times New Roman" pitchFamily="18" charset="0"/>
                <a:cs typeface="Times New Roman" pitchFamily="18" charset="0"/>
              </a:rPr>
              <a:t> </a:t>
            </a:r>
            <a:r>
              <a:rPr sz="2400" spc="-5" dirty="0">
                <a:latin typeface="Times New Roman" pitchFamily="18" charset="0"/>
                <a:cs typeface="Times New Roman" pitchFamily="18" charset="0"/>
              </a:rPr>
              <a:t>gait</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recognition</a:t>
            </a:r>
            <a:endParaRPr sz="2400">
              <a:latin typeface="Times New Roman" pitchFamily="18" charset="0"/>
              <a:cs typeface="Times New Roman" pitchFamily="18" charset="0"/>
            </a:endParaRPr>
          </a:p>
          <a:p>
            <a:pPr marL="12697">
              <a:buFont typeface="Arial" pitchFamily="34" charset="0"/>
              <a:buChar char="•"/>
            </a:pPr>
            <a:r>
              <a:rPr sz="2400" spc="-5" dirty="0">
                <a:latin typeface="Times New Roman" pitchFamily="18" charset="0"/>
                <a:cs typeface="Times New Roman" pitchFamily="18" charset="0"/>
              </a:rPr>
              <a:t>Speech</a:t>
            </a:r>
            <a:r>
              <a:rPr sz="2400" spc="-15" dirty="0">
                <a:latin typeface="Times New Roman" pitchFamily="18" charset="0"/>
                <a:cs typeface="Times New Roman" pitchFamily="18" charset="0"/>
              </a:rPr>
              <a:t> </a:t>
            </a:r>
            <a:r>
              <a:rPr sz="2400" spc="-5" dirty="0">
                <a:latin typeface="Times New Roman" pitchFamily="18" charset="0"/>
                <a:cs typeface="Times New Roman" pitchFamily="18" charset="0"/>
              </a:rPr>
              <a:t>recognition</a:t>
            </a:r>
            <a:endParaRPr sz="2400">
              <a:latin typeface="Times New Roman" pitchFamily="18" charset="0"/>
              <a:cs typeface="Times New Roman" pitchFamily="18" charset="0"/>
            </a:endParaRPr>
          </a:p>
          <a:p>
            <a:pPr marL="12697" marR="2096793">
              <a:buFont typeface="Arial" pitchFamily="34" charset="0"/>
              <a:buChar char="•"/>
              <a:tabLst>
                <a:tab pos="1723522" algn="l"/>
              </a:tabLst>
            </a:pPr>
            <a:r>
              <a:rPr sz="2400" spc="-5" dirty="0">
                <a:latin typeface="Times New Roman" pitchFamily="18" charset="0"/>
                <a:cs typeface="Times New Roman" pitchFamily="18" charset="0"/>
              </a:rPr>
              <a:t>Smell</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recognition</a:t>
            </a:r>
            <a:r>
              <a:rPr sz="2400" spc="45" dirty="0">
                <a:latin typeface="Times New Roman" pitchFamily="18" charset="0"/>
                <a:cs typeface="Times New Roman" pitchFamily="18" charset="0"/>
              </a:rPr>
              <a:t> </a:t>
            </a:r>
            <a:r>
              <a:rPr sz="2400" spc="-5" dirty="0">
                <a:latin typeface="Times New Roman" pitchFamily="18" charset="0"/>
                <a:cs typeface="Times New Roman" pitchFamily="18" charset="0"/>
              </a:rPr>
              <a:t>(e-nose</a:t>
            </a:r>
            <a:r>
              <a:rPr sz="2400" spc="-5">
                <a:latin typeface="Times New Roman" pitchFamily="18" charset="0"/>
                <a:cs typeface="Times New Roman" pitchFamily="18" charset="0"/>
              </a:rPr>
              <a:t>,</a:t>
            </a:r>
            <a:r>
              <a:rPr sz="2400" spc="15">
                <a:latin typeface="Times New Roman" pitchFamily="18" charset="0"/>
                <a:cs typeface="Times New Roman" pitchFamily="18" charset="0"/>
              </a:rPr>
              <a:t> </a:t>
            </a:r>
            <a:r>
              <a:rPr sz="2400" spc="-5" smtClean="0">
                <a:latin typeface="Times New Roman" pitchFamily="18" charset="0"/>
                <a:cs typeface="Times New Roman" pitchFamily="18" charset="0"/>
              </a:rPr>
              <a:t>sensor</a:t>
            </a:r>
            <a:r>
              <a:rPr sz="2400" spc="30" smtClean="0">
                <a:latin typeface="Times New Roman" pitchFamily="18" charset="0"/>
                <a:cs typeface="Times New Roman" pitchFamily="18" charset="0"/>
              </a:rPr>
              <a:t> </a:t>
            </a:r>
            <a:r>
              <a:rPr sz="2400" spc="-5" smtClean="0">
                <a:latin typeface="Times New Roman" pitchFamily="18" charset="0"/>
                <a:cs typeface="Times New Roman" pitchFamily="18" charset="0"/>
              </a:rPr>
              <a:t>networks</a:t>
            </a:r>
            <a:r>
              <a:rPr sz="2400" spc="-5">
                <a:latin typeface="Times New Roman" pitchFamily="18" charset="0"/>
                <a:cs typeface="Times New Roman" pitchFamily="18" charset="0"/>
              </a:rPr>
              <a:t>) </a:t>
            </a:r>
            <a:r>
              <a:rPr sz="2400" spc="-650">
                <a:latin typeface="Times New Roman" pitchFamily="18" charset="0"/>
                <a:cs typeface="Times New Roman" pitchFamily="18" charset="0"/>
              </a:rPr>
              <a:t> </a:t>
            </a:r>
            <a:endParaRPr lang="en-US" sz="2400" spc="-650" dirty="0" smtClean="0">
              <a:latin typeface="Times New Roman" pitchFamily="18" charset="0"/>
              <a:cs typeface="Times New Roman" pitchFamily="18" charset="0"/>
            </a:endParaRPr>
          </a:p>
          <a:p>
            <a:pPr marL="12697" marR="2096793">
              <a:buFont typeface="Arial" pitchFamily="34" charset="0"/>
              <a:buChar char="•"/>
              <a:tabLst>
                <a:tab pos="1723522" algn="l"/>
              </a:tabLst>
            </a:pPr>
            <a:r>
              <a:rPr sz="2400" spc="-5" smtClean="0">
                <a:latin typeface="Times New Roman" pitchFamily="18" charset="0"/>
                <a:cs typeface="Times New Roman" pitchFamily="18" charset="0"/>
              </a:rPr>
              <a:t>Defect</a:t>
            </a:r>
            <a:r>
              <a:rPr sz="2400" spc="5" smtClean="0">
                <a:latin typeface="Times New Roman" pitchFamily="18" charset="0"/>
                <a:cs typeface="Times New Roman" pitchFamily="18" charset="0"/>
              </a:rPr>
              <a:t> </a:t>
            </a:r>
            <a:r>
              <a:rPr sz="2400" spc="-5" dirty="0">
                <a:latin typeface="Times New Roman" pitchFamily="18" charset="0"/>
                <a:cs typeface="Times New Roman" pitchFamily="18" charset="0"/>
              </a:rPr>
              <a:t>detection</a:t>
            </a:r>
            <a:r>
              <a:rPr sz="2400" spc="15" dirty="0">
                <a:latin typeface="Times New Roman" pitchFamily="18" charset="0"/>
                <a:cs typeface="Times New Roman" pitchFamily="18" charset="0"/>
              </a:rPr>
              <a:t> </a:t>
            </a:r>
            <a:r>
              <a:rPr sz="2400" spc="-5" dirty="0">
                <a:latin typeface="Times New Roman" pitchFamily="18" charset="0"/>
                <a:cs typeface="Times New Roman" pitchFamily="18" charset="0"/>
              </a:rPr>
              <a:t>in</a:t>
            </a:r>
            <a:r>
              <a:rPr sz="2400" spc="5" dirty="0">
                <a:latin typeface="Times New Roman" pitchFamily="18" charset="0"/>
                <a:cs typeface="Times New Roman" pitchFamily="18" charset="0"/>
              </a:rPr>
              <a:t> </a:t>
            </a:r>
            <a:r>
              <a:rPr sz="2400" spc="-5" dirty="0">
                <a:latin typeface="Times New Roman" pitchFamily="18" charset="0"/>
                <a:cs typeface="Times New Roman" pitchFamily="18" charset="0"/>
              </a:rPr>
              <a:t>chip </a:t>
            </a:r>
            <a:r>
              <a:rPr sz="2400" spc="-5">
                <a:latin typeface="Times New Roman" pitchFamily="18" charset="0"/>
                <a:cs typeface="Times New Roman" pitchFamily="18" charset="0"/>
              </a:rPr>
              <a:t>manufacturing </a:t>
            </a:r>
            <a:r>
              <a:rPr sz="240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marL="12697" marR="2096793">
              <a:buFont typeface="Arial" pitchFamily="34" charset="0"/>
              <a:buChar char="•"/>
              <a:tabLst>
                <a:tab pos="1723522" algn="l"/>
              </a:tabLst>
            </a:pPr>
            <a:r>
              <a:rPr sz="2400" spc="-5" smtClean="0">
                <a:latin typeface="Times New Roman" pitchFamily="18" charset="0"/>
                <a:cs typeface="Times New Roman" pitchFamily="18" charset="0"/>
              </a:rPr>
              <a:t>Interpreting</a:t>
            </a:r>
            <a:r>
              <a:rPr lang="en-US" sz="2400" spc="-5" dirty="0">
                <a:latin typeface="Times New Roman" pitchFamily="18" charset="0"/>
                <a:cs typeface="Times New Roman" pitchFamily="18" charset="0"/>
              </a:rPr>
              <a:t> </a:t>
            </a:r>
            <a:r>
              <a:rPr sz="2400" spc="-5" smtClean="0">
                <a:latin typeface="Times New Roman" pitchFamily="18" charset="0"/>
                <a:cs typeface="Times New Roman" pitchFamily="18" charset="0"/>
              </a:rPr>
              <a:t>DNA</a:t>
            </a:r>
            <a:r>
              <a:rPr sz="2400" spc="655" smtClean="0">
                <a:latin typeface="Times New Roman" pitchFamily="18" charset="0"/>
                <a:cs typeface="Times New Roman" pitchFamily="18" charset="0"/>
              </a:rPr>
              <a:t> </a:t>
            </a:r>
            <a:r>
              <a:rPr sz="2400" spc="-5">
                <a:latin typeface="Times New Roman" pitchFamily="18" charset="0"/>
                <a:cs typeface="Times New Roman" pitchFamily="18" charset="0"/>
              </a:rPr>
              <a:t>sequences </a:t>
            </a:r>
            <a:r>
              <a:rPr sz="240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marL="12697" marR="2096793">
              <a:buFont typeface="Arial" pitchFamily="34" charset="0"/>
              <a:buChar char="•"/>
              <a:tabLst>
                <a:tab pos="1723522" algn="l"/>
              </a:tabLst>
            </a:pPr>
            <a:r>
              <a:rPr sz="2400" spc="-5" smtClean="0">
                <a:latin typeface="Times New Roman" pitchFamily="18" charset="0"/>
                <a:cs typeface="Times New Roman" pitchFamily="18" charset="0"/>
              </a:rPr>
              <a:t>Fruit/vegetable</a:t>
            </a:r>
            <a:r>
              <a:rPr lang="en-US" sz="2400" spc="-5" dirty="0" smtClean="0">
                <a:latin typeface="Times New Roman" pitchFamily="18" charset="0"/>
                <a:cs typeface="Times New Roman" pitchFamily="18" charset="0"/>
              </a:rPr>
              <a:t> </a:t>
            </a:r>
            <a:r>
              <a:rPr sz="2400" spc="-5" smtClean="0">
                <a:latin typeface="Times New Roman" pitchFamily="18" charset="0"/>
                <a:cs typeface="Times New Roman" pitchFamily="18" charset="0"/>
              </a:rPr>
              <a:t>recognition</a:t>
            </a:r>
            <a:endParaRPr sz="2400">
              <a:latin typeface="Times New Roman" pitchFamily="18" charset="0"/>
              <a:cs typeface="Times New Roman" pitchFamily="18" charset="0"/>
            </a:endParaRPr>
          </a:p>
          <a:p>
            <a:pPr marL="12697" marR="4980755">
              <a:spcBef>
                <a:spcPts val="5"/>
              </a:spcBef>
            </a:pPr>
            <a:r>
              <a:rPr sz="2400" spc="-5" dirty="0">
                <a:latin typeface="Times New Roman" pitchFamily="18" charset="0"/>
                <a:cs typeface="Times New Roman" pitchFamily="18" charset="0"/>
              </a:rPr>
              <a:t>Medical</a:t>
            </a:r>
            <a:r>
              <a:rPr sz="2400" dirty="0">
                <a:latin typeface="Times New Roman" pitchFamily="18" charset="0"/>
                <a:cs typeface="Times New Roman" pitchFamily="18" charset="0"/>
              </a:rPr>
              <a:t> </a:t>
            </a:r>
            <a:r>
              <a:rPr sz="2400" spc="-5" dirty="0">
                <a:latin typeface="Times New Roman" pitchFamily="18" charset="0"/>
                <a:cs typeface="Times New Roman" pitchFamily="18" charset="0"/>
              </a:rPr>
              <a:t>diagnosis </a:t>
            </a:r>
            <a:r>
              <a:rPr sz="2400" dirty="0">
                <a:latin typeface="Times New Roman" pitchFamily="18" charset="0"/>
                <a:cs typeface="Times New Roman" pitchFamily="18" charset="0"/>
              </a:rPr>
              <a:t> </a:t>
            </a:r>
            <a:r>
              <a:rPr sz="2400" spc="-35" dirty="0">
                <a:latin typeface="Times New Roman" pitchFamily="18" charset="0"/>
                <a:cs typeface="Times New Roman" pitchFamily="18" charset="0"/>
              </a:rPr>
              <a:t>Terrorist</a:t>
            </a:r>
            <a:r>
              <a:rPr sz="2400" spc="-5" dirty="0">
                <a:latin typeface="Times New Roman" pitchFamily="18" charset="0"/>
                <a:cs typeface="Times New Roman" pitchFamily="18" charset="0"/>
              </a:rPr>
              <a:t> Detection </a:t>
            </a:r>
            <a:r>
              <a:rPr sz="2400" dirty="0">
                <a:latin typeface="Times New Roman" pitchFamily="18" charset="0"/>
                <a:cs typeface="Times New Roman" pitchFamily="18" charset="0"/>
              </a:rPr>
              <a:t> </a:t>
            </a:r>
            <a:r>
              <a:rPr sz="2400" spc="-5" dirty="0">
                <a:latin typeface="Times New Roman" pitchFamily="18" charset="0"/>
                <a:cs typeface="Times New Roman" pitchFamily="18" charset="0"/>
              </a:rPr>
              <a:t>Credit Fraud Detection </a:t>
            </a:r>
            <a:r>
              <a:rPr sz="2400" spc="-655" dirty="0">
                <a:latin typeface="Times New Roman" pitchFamily="18" charset="0"/>
                <a:cs typeface="Times New Roman" pitchFamily="18" charset="0"/>
              </a:rPr>
              <a:t> </a:t>
            </a:r>
            <a:r>
              <a:rPr sz="2400" spc="-5" dirty="0">
                <a:latin typeface="Times New Roman" pitchFamily="18" charset="0"/>
                <a:cs typeface="Times New Roman" pitchFamily="18" charset="0"/>
              </a:rPr>
              <a:t>Credit</a:t>
            </a:r>
            <a:r>
              <a:rPr sz="2400" spc="-125" dirty="0">
                <a:latin typeface="Times New Roman" pitchFamily="18" charset="0"/>
                <a:cs typeface="Times New Roman" pitchFamily="18" charset="0"/>
              </a:rPr>
              <a:t> </a:t>
            </a:r>
            <a:r>
              <a:rPr sz="2400" spc="-5" dirty="0">
                <a:latin typeface="Times New Roman" pitchFamily="18" charset="0"/>
                <a:cs typeface="Times New Roman" pitchFamily="18" charset="0"/>
              </a:rPr>
              <a:t>Applications.</a:t>
            </a:r>
            <a:endParaRPr sz="2400">
              <a:latin typeface="Times New Roman" pitchFamily="18" charset="0"/>
              <a:cs typeface="Times New Roman" pitchFamily="18" charset="0"/>
            </a:endParaRPr>
          </a:p>
          <a:p>
            <a:pPr marL="12697">
              <a:spcBef>
                <a:spcPts val="5"/>
              </a:spcBef>
            </a:pPr>
            <a:r>
              <a:rPr sz="2400" dirty="0">
                <a:latin typeface="Times New Roman" pitchFamily="18" charset="0"/>
                <a:cs typeface="Times New Roman" pitchFamily="18" charset="0"/>
              </a:rPr>
              <a:t>…</a:t>
            </a:r>
            <a:r>
              <a:rPr sz="2400" spc="-65" dirty="0">
                <a:latin typeface="Times New Roman" pitchFamily="18" charset="0"/>
                <a:cs typeface="Times New Roman" pitchFamily="18" charset="0"/>
              </a:rPr>
              <a:t> </a:t>
            </a:r>
            <a:r>
              <a:rPr sz="2400" dirty="0">
                <a:latin typeface="Times New Roman" pitchFamily="18" charset="0"/>
                <a:cs typeface="Times New Roman" pitchFamily="18" charset="0"/>
              </a:rPr>
              <a:t>…</a:t>
            </a:r>
            <a:endParaRPr sz="240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06338" y="1216000"/>
            <a:ext cx="8552180" cy="3966211"/>
          </a:xfrm>
          <a:prstGeom prst="rect">
            <a:avLst/>
          </a:prstGeom>
        </p:spPr>
        <p:txBody>
          <a:bodyPr vert="horz" wrap="square" lIns="0" tIns="12697" rIns="0" bIns="0" rtlCol="0">
            <a:spAutoFit/>
          </a:bodyPr>
          <a:lstStyle/>
          <a:p>
            <a:pPr marL="12697">
              <a:lnSpc>
                <a:spcPts val="2740"/>
              </a:lnSpc>
              <a:spcBef>
                <a:spcPts val="100"/>
              </a:spcBef>
            </a:pPr>
            <a:r>
              <a:rPr sz="2400" spc="-5" dirty="0">
                <a:solidFill>
                  <a:schemeClr val="bg1">
                    <a:lumMod val="50000"/>
                  </a:schemeClr>
                </a:solidFill>
                <a:latin typeface="Times New Roman" pitchFamily="18" charset="0"/>
                <a:cs typeface="Times New Roman" pitchFamily="18" charset="0"/>
              </a:rPr>
              <a:t>Pattern</a:t>
            </a:r>
            <a:r>
              <a:rPr sz="2400" spc="-10" dirty="0">
                <a:solidFill>
                  <a:schemeClr val="bg1">
                    <a:lumMod val="50000"/>
                  </a:schemeClr>
                </a:solidFill>
                <a:latin typeface="Times New Roman" pitchFamily="18" charset="0"/>
                <a:cs typeface="Times New Roman" pitchFamily="18" charset="0"/>
              </a:rPr>
              <a:t> </a:t>
            </a:r>
            <a:r>
              <a:rPr sz="2400" spc="-5" dirty="0">
                <a:solidFill>
                  <a:schemeClr val="bg1">
                    <a:lumMod val="50000"/>
                  </a:schemeClr>
                </a:solidFill>
                <a:latin typeface="Times New Roman" pitchFamily="18" charset="0"/>
                <a:cs typeface="Times New Roman" pitchFamily="18" charset="0"/>
              </a:rPr>
              <a:t>Recognition</a:t>
            </a:r>
            <a:r>
              <a:rPr sz="2400" spc="50" dirty="0">
                <a:solidFill>
                  <a:schemeClr val="bg1">
                    <a:lumMod val="50000"/>
                  </a:schemeClr>
                </a:solidFill>
                <a:latin typeface="Times New Roman" pitchFamily="18" charset="0"/>
                <a:cs typeface="Times New Roman" pitchFamily="18" charset="0"/>
              </a:rPr>
              <a:t> </a:t>
            </a:r>
            <a:r>
              <a:rPr sz="2400" spc="-5" dirty="0">
                <a:solidFill>
                  <a:schemeClr val="bg1">
                    <a:lumMod val="50000"/>
                  </a:schemeClr>
                </a:solidFill>
                <a:latin typeface="Times New Roman" pitchFamily="18" charset="0"/>
                <a:cs typeface="Times New Roman" pitchFamily="18" charset="0"/>
              </a:rPr>
              <a:t>covers</a:t>
            </a:r>
            <a:r>
              <a:rPr sz="2400" spc="10" dirty="0">
                <a:solidFill>
                  <a:schemeClr val="bg1">
                    <a:lumMod val="50000"/>
                  </a:schemeClr>
                </a:solidFill>
                <a:latin typeface="Times New Roman" pitchFamily="18" charset="0"/>
                <a:cs typeface="Times New Roman" pitchFamily="18" charset="0"/>
              </a:rPr>
              <a:t> </a:t>
            </a:r>
            <a:r>
              <a:rPr sz="2400" dirty="0">
                <a:solidFill>
                  <a:schemeClr val="bg1">
                    <a:lumMod val="50000"/>
                  </a:schemeClr>
                </a:solidFill>
                <a:latin typeface="Times New Roman" pitchFamily="18" charset="0"/>
                <a:cs typeface="Times New Roman" pitchFamily="18" charset="0"/>
              </a:rPr>
              <a:t>a </a:t>
            </a:r>
            <a:r>
              <a:rPr sz="2400" spc="-5" dirty="0">
                <a:solidFill>
                  <a:schemeClr val="bg1">
                    <a:lumMod val="50000"/>
                  </a:schemeClr>
                </a:solidFill>
                <a:latin typeface="Times New Roman" pitchFamily="18" charset="0"/>
                <a:cs typeface="Times New Roman" pitchFamily="18" charset="0"/>
              </a:rPr>
              <a:t>wide</a:t>
            </a:r>
            <a:r>
              <a:rPr sz="2400" spc="30" dirty="0">
                <a:solidFill>
                  <a:schemeClr val="bg1">
                    <a:lumMod val="50000"/>
                  </a:schemeClr>
                </a:solidFill>
                <a:latin typeface="Times New Roman" pitchFamily="18" charset="0"/>
                <a:cs typeface="Times New Roman" pitchFamily="18" charset="0"/>
              </a:rPr>
              <a:t> </a:t>
            </a:r>
            <a:r>
              <a:rPr sz="2400" spc="-5" dirty="0">
                <a:solidFill>
                  <a:schemeClr val="bg1">
                    <a:lumMod val="50000"/>
                  </a:schemeClr>
                </a:solidFill>
                <a:latin typeface="Times New Roman" pitchFamily="18" charset="0"/>
                <a:cs typeface="Times New Roman" pitchFamily="18" charset="0"/>
              </a:rPr>
              <a:t>spectrum</a:t>
            </a:r>
            <a:r>
              <a:rPr sz="2400" spc="10" dirty="0">
                <a:solidFill>
                  <a:schemeClr val="bg1">
                    <a:lumMod val="50000"/>
                  </a:schemeClr>
                </a:solidFill>
                <a:latin typeface="Times New Roman" pitchFamily="18" charset="0"/>
                <a:cs typeface="Times New Roman" pitchFamily="18" charset="0"/>
              </a:rPr>
              <a:t> </a:t>
            </a:r>
            <a:r>
              <a:rPr sz="2400" dirty="0">
                <a:solidFill>
                  <a:schemeClr val="bg1">
                    <a:lumMod val="50000"/>
                  </a:schemeClr>
                </a:solidFill>
                <a:latin typeface="Times New Roman" pitchFamily="18" charset="0"/>
                <a:cs typeface="Times New Roman" pitchFamily="18" charset="0"/>
              </a:rPr>
              <a:t>of</a:t>
            </a:r>
            <a:r>
              <a:rPr sz="2400" spc="-5" dirty="0">
                <a:solidFill>
                  <a:schemeClr val="bg1">
                    <a:lumMod val="50000"/>
                  </a:schemeClr>
                </a:solidFill>
                <a:latin typeface="Times New Roman" pitchFamily="18" charset="0"/>
                <a:cs typeface="Times New Roman" pitchFamily="18" charset="0"/>
              </a:rPr>
              <a:t> disciplines</a:t>
            </a:r>
            <a:r>
              <a:rPr sz="2400" spc="55" dirty="0">
                <a:solidFill>
                  <a:schemeClr val="bg1">
                    <a:lumMod val="50000"/>
                  </a:schemeClr>
                </a:solidFill>
                <a:latin typeface="Times New Roman" pitchFamily="18" charset="0"/>
                <a:cs typeface="Times New Roman" pitchFamily="18" charset="0"/>
              </a:rPr>
              <a:t> </a:t>
            </a:r>
            <a:r>
              <a:rPr sz="2400" dirty="0">
                <a:solidFill>
                  <a:schemeClr val="bg1">
                    <a:lumMod val="50000"/>
                  </a:schemeClr>
                </a:solidFill>
                <a:latin typeface="Times New Roman" pitchFamily="18" charset="0"/>
                <a:cs typeface="Times New Roman" pitchFamily="18" charset="0"/>
              </a:rPr>
              <a:t>such</a:t>
            </a:r>
            <a:endParaRPr sz="2400">
              <a:solidFill>
                <a:schemeClr val="bg1">
                  <a:lumMod val="50000"/>
                </a:schemeClr>
              </a:solidFill>
              <a:latin typeface="Times New Roman" pitchFamily="18" charset="0"/>
              <a:cs typeface="Times New Roman" pitchFamily="18" charset="0"/>
            </a:endParaRPr>
          </a:p>
          <a:p>
            <a:pPr marL="355495">
              <a:lnSpc>
                <a:spcPts val="2740"/>
              </a:lnSpc>
            </a:pPr>
            <a:r>
              <a:rPr lang="en-US" sz="2400" spc="-5" dirty="0" smtClean="0">
                <a:solidFill>
                  <a:schemeClr val="bg1">
                    <a:lumMod val="50000"/>
                  </a:schemeClr>
                </a:solidFill>
                <a:latin typeface="Times New Roman" pitchFamily="18" charset="0"/>
                <a:cs typeface="Times New Roman" pitchFamily="18" charset="0"/>
              </a:rPr>
              <a:t>A</a:t>
            </a:r>
            <a:r>
              <a:rPr sz="2400" spc="-5" smtClean="0">
                <a:solidFill>
                  <a:schemeClr val="bg1">
                    <a:lumMod val="50000"/>
                  </a:schemeClr>
                </a:solidFill>
                <a:latin typeface="Times New Roman" pitchFamily="18" charset="0"/>
                <a:cs typeface="Times New Roman" pitchFamily="18" charset="0"/>
              </a:rPr>
              <a:t>s</a:t>
            </a:r>
            <a:endParaRPr sz="2400">
              <a:solidFill>
                <a:schemeClr val="bg1">
                  <a:lumMod val="50000"/>
                </a:schemeClr>
              </a:solidFill>
              <a:latin typeface="Times New Roman" pitchFamily="18" charset="0"/>
              <a:cs typeface="Times New Roman" pitchFamily="18" charset="0"/>
            </a:endParaRPr>
          </a:p>
          <a:p>
            <a:pPr marL="1265821" indent="-339626">
              <a:spcBef>
                <a:spcPts val="285"/>
              </a:spcBef>
              <a:buAutoNum type="arabicPeriod"/>
              <a:tabLst>
                <a:tab pos="1266456" algn="l"/>
              </a:tabLst>
            </a:pPr>
            <a:r>
              <a:rPr sz="2400" spc="-5" smtClean="0">
                <a:solidFill>
                  <a:schemeClr val="bg1">
                    <a:lumMod val="50000"/>
                  </a:schemeClr>
                </a:solidFill>
                <a:latin typeface="Times New Roman" pitchFamily="18" charset="0"/>
                <a:cs typeface="Times New Roman" pitchFamily="18" charset="0"/>
              </a:rPr>
              <a:t>Computer</a:t>
            </a:r>
            <a:r>
              <a:rPr sz="2400" spc="-20" smtClean="0">
                <a:solidFill>
                  <a:schemeClr val="bg1">
                    <a:lumMod val="50000"/>
                  </a:schemeClr>
                </a:solidFill>
                <a:latin typeface="Times New Roman" pitchFamily="18" charset="0"/>
                <a:cs typeface="Times New Roman" pitchFamily="18" charset="0"/>
              </a:rPr>
              <a:t> </a:t>
            </a:r>
            <a:r>
              <a:rPr sz="2400" spc="-5" dirty="0">
                <a:solidFill>
                  <a:schemeClr val="bg1">
                    <a:lumMod val="50000"/>
                  </a:schemeClr>
                </a:solidFill>
                <a:latin typeface="Times New Roman" pitchFamily="18" charset="0"/>
                <a:cs typeface="Times New Roman" pitchFamily="18" charset="0"/>
              </a:rPr>
              <a:t>Science</a:t>
            </a:r>
            <a:endParaRPr sz="2400">
              <a:solidFill>
                <a:schemeClr val="bg1">
                  <a:lumMod val="50000"/>
                </a:schemeClr>
              </a:solidFill>
              <a:latin typeface="Times New Roman" pitchFamily="18" charset="0"/>
              <a:cs typeface="Times New Roman" pitchFamily="18" charset="0"/>
            </a:endParaRPr>
          </a:p>
          <a:p>
            <a:pPr marL="1265821" indent="-339626">
              <a:spcBef>
                <a:spcPts val="290"/>
              </a:spcBef>
              <a:buAutoNum type="arabicPeriod"/>
              <a:tabLst>
                <a:tab pos="1266456" algn="l"/>
              </a:tabLst>
            </a:pPr>
            <a:r>
              <a:rPr sz="2400" spc="-5" dirty="0">
                <a:solidFill>
                  <a:schemeClr val="bg1">
                    <a:lumMod val="50000"/>
                  </a:schemeClr>
                </a:solidFill>
                <a:latin typeface="Times New Roman" pitchFamily="18" charset="0"/>
                <a:cs typeface="Times New Roman" pitchFamily="18" charset="0"/>
              </a:rPr>
              <a:t>System</a:t>
            </a:r>
            <a:r>
              <a:rPr sz="2400" spc="-30" dirty="0">
                <a:solidFill>
                  <a:schemeClr val="bg1">
                    <a:lumMod val="50000"/>
                  </a:schemeClr>
                </a:solidFill>
                <a:latin typeface="Times New Roman" pitchFamily="18" charset="0"/>
                <a:cs typeface="Times New Roman" pitchFamily="18" charset="0"/>
              </a:rPr>
              <a:t> </a:t>
            </a:r>
            <a:r>
              <a:rPr sz="2400" spc="-5" dirty="0">
                <a:solidFill>
                  <a:schemeClr val="bg1">
                    <a:lumMod val="50000"/>
                  </a:schemeClr>
                </a:solidFill>
                <a:latin typeface="Times New Roman" pitchFamily="18" charset="0"/>
                <a:cs typeface="Times New Roman" pitchFamily="18" charset="0"/>
              </a:rPr>
              <a:t>Science</a:t>
            </a:r>
            <a:endParaRPr sz="2400">
              <a:solidFill>
                <a:schemeClr val="bg1">
                  <a:lumMod val="50000"/>
                </a:schemeClr>
              </a:solidFill>
              <a:latin typeface="Times New Roman" pitchFamily="18" charset="0"/>
              <a:cs typeface="Times New Roman" pitchFamily="18" charset="0"/>
            </a:endParaRPr>
          </a:p>
          <a:p>
            <a:pPr marL="1265821" indent="-339626">
              <a:spcBef>
                <a:spcPts val="290"/>
              </a:spcBef>
              <a:buAutoNum type="arabicPeriod"/>
              <a:tabLst>
                <a:tab pos="1266456" algn="l"/>
              </a:tabLst>
            </a:pPr>
            <a:r>
              <a:rPr sz="2400" spc="-5" dirty="0">
                <a:solidFill>
                  <a:schemeClr val="bg1">
                    <a:lumMod val="50000"/>
                  </a:schemeClr>
                </a:solidFill>
                <a:latin typeface="Times New Roman" pitchFamily="18" charset="0"/>
                <a:cs typeface="Times New Roman" pitchFamily="18" charset="0"/>
              </a:rPr>
              <a:t>Communication</a:t>
            </a:r>
            <a:r>
              <a:rPr sz="2400" spc="10" dirty="0">
                <a:solidFill>
                  <a:schemeClr val="bg1">
                    <a:lumMod val="50000"/>
                  </a:schemeClr>
                </a:solidFill>
                <a:latin typeface="Times New Roman" pitchFamily="18" charset="0"/>
                <a:cs typeface="Times New Roman" pitchFamily="18" charset="0"/>
              </a:rPr>
              <a:t> </a:t>
            </a:r>
            <a:r>
              <a:rPr sz="2400" spc="-5" dirty="0">
                <a:solidFill>
                  <a:schemeClr val="bg1">
                    <a:lumMod val="50000"/>
                  </a:schemeClr>
                </a:solidFill>
                <a:latin typeface="Times New Roman" pitchFamily="18" charset="0"/>
                <a:cs typeface="Times New Roman" pitchFamily="18" charset="0"/>
              </a:rPr>
              <a:t>Sciences</a:t>
            </a:r>
            <a:endParaRPr sz="2400">
              <a:solidFill>
                <a:schemeClr val="bg1">
                  <a:lumMod val="50000"/>
                </a:schemeClr>
              </a:solidFill>
              <a:latin typeface="Times New Roman" pitchFamily="18" charset="0"/>
              <a:cs typeface="Times New Roman" pitchFamily="18" charset="0"/>
            </a:endParaRPr>
          </a:p>
          <a:p>
            <a:pPr marL="1265821" indent="-339626">
              <a:spcBef>
                <a:spcPts val="290"/>
              </a:spcBef>
              <a:buAutoNum type="arabicPeriod"/>
              <a:tabLst>
                <a:tab pos="1266456" algn="l"/>
              </a:tabLst>
            </a:pPr>
            <a:r>
              <a:rPr sz="2400" spc="-5" dirty="0">
                <a:solidFill>
                  <a:schemeClr val="bg1">
                    <a:lumMod val="50000"/>
                  </a:schemeClr>
                </a:solidFill>
                <a:latin typeface="Times New Roman" pitchFamily="18" charset="0"/>
                <a:cs typeface="Times New Roman" pitchFamily="18" charset="0"/>
              </a:rPr>
              <a:t>Electronics</a:t>
            </a:r>
            <a:endParaRPr sz="2400">
              <a:solidFill>
                <a:schemeClr val="bg1">
                  <a:lumMod val="50000"/>
                </a:schemeClr>
              </a:solidFill>
              <a:latin typeface="Times New Roman" pitchFamily="18" charset="0"/>
              <a:cs typeface="Times New Roman" pitchFamily="18" charset="0"/>
            </a:endParaRPr>
          </a:p>
          <a:p>
            <a:pPr marL="1265821" indent="-339626">
              <a:spcBef>
                <a:spcPts val="285"/>
              </a:spcBef>
              <a:buAutoNum type="arabicPeriod"/>
              <a:tabLst>
                <a:tab pos="1266456" algn="l"/>
              </a:tabLst>
            </a:pPr>
            <a:r>
              <a:rPr sz="2400" spc="-5" dirty="0">
                <a:solidFill>
                  <a:schemeClr val="bg1">
                    <a:lumMod val="50000"/>
                  </a:schemeClr>
                </a:solidFill>
                <a:latin typeface="Times New Roman" pitchFamily="18" charset="0"/>
                <a:cs typeface="Times New Roman" pitchFamily="18" charset="0"/>
              </a:rPr>
              <a:t>Mathematics</a:t>
            </a:r>
            <a:endParaRPr sz="2400">
              <a:solidFill>
                <a:schemeClr val="bg1">
                  <a:lumMod val="50000"/>
                </a:schemeClr>
              </a:solidFill>
              <a:latin typeface="Times New Roman" pitchFamily="18" charset="0"/>
              <a:cs typeface="Times New Roman" pitchFamily="18" charset="0"/>
            </a:endParaRPr>
          </a:p>
          <a:p>
            <a:pPr marL="1265186" indent="-338991">
              <a:spcBef>
                <a:spcPts val="290"/>
              </a:spcBef>
              <a:buAutoNum type="arabicPeriod"/>
              <a:tabLst>
                <a:tab pos="1265821" algn="l"/>
              </a:tabLst>
            </a:pPr>
            <a:r>
              <a:rPr sz="2400" spc="-5" dirty="0">
                <a:solidFill>
                  <a:schemeClr val="bg1">
                    <a:lumMod val="50000"/>
                  </a:schemeClr>
                </a:solidFill>
                <a:latin typeface="Times New Roman" pitchFamily="18" charset="0"/>
                <a:cs typeface="Times New Roman" pitchFamily="18" charset="0"/>
              </a:rPr>
              <a:t>Logic</a:t>
            </a:r>
            <a:endParaRPr sz="2400">
              <a:solidFill>
                <a:schemeClr val="bg1">
                  <a:lumMod val="50000"/>
                </a:schemeClr>
              </a:solidFill>
              <a:latin typeface="Times New Roman" pitchFamily="18" charset="0"/>
              <a:cs typeface="Times New Roman" pitchFamily="18" charset="0"/>
            </a:endParaRPr>
          </a:p>
          <a:p>
            <a:pPr marL="1265821" indent="-339626">
              <a:spcBef>
                <a:spcPts val="290"/>
              </a:spcBef>
              <a:buAutoNum type="arabicPeriod"/>
              <a:tabLst>
                <a:tab pos="1266456" algn="l"/>
              </a:tabLst>
            </a:pPr>
            <a:r>
              <a:rPr sz="2400" spc="-5" dirty="0">
                <a:solidFill>
                  <a:schemeClr val="bg1">
                    <a:lumMod val="50000"/>
                  </a:schemeClr>
                </a:solidFill>
                <a:latin typeface="Times New Roman" pitchFamily="18" charset="0"/>
                <a:cs typeface="Times New Roman" pitchFamily="18" charset="0"/>
              </a:rPr>
              <a:t>Psychology</a:t>
            </a:r>
            <a:endParaRPr sz="2400">
              <a:solidFill>
                <a:schemeClr val="bg1">
                  <a:lumMod val="50000"/>
                </a:schemeClr>
              </a:solidFill>
              <a:latin typeface="Times New Roman" pitchFamily="18" charset="0"/>
              <a:cs typeface="Times New Roman" pitchFamily="18" charset="0"/>
            </a:endParaRPr>
          </a:p>
          <a:p>
            <a:pPr marL="926830" marR="5702541">
              <a:lnSpc>
                <a:spcPct val="110000"/>
              </a:lnSpc>
              <a:buAutoNum type="arabicPeriod"/>
              <a:tabLst>
                <a:tab pos="1266456" algn="l"/>
              </a:tabLst>
            </a:pPr>
            <a:r>
              <a:rPr sz="2400" spc="-5" smtClean="0">
                <a:solidFill>
                  <a:schemeClr val="bg1">
                    <a:lumMod val="50000"/>
                  </a:schemeClr>
                </a:solidFill>
                <a:latin typeface="Times New Roman" pitchFamily="18" charset="0"/>
                <a:cs typeface="Times New Roman" pitchFamily="18" charset="0"/>
              </a:rPr>
              <a:t>Ph</a:t>
            </a:r>
            <a:r>
              <a:rPr sz="2400" spc="-20" smtClean="0">
                <a:solidFill>
                  <a:schemeClr val="bg1">
                    <a:lumMod val="50000"/>
                  </a:schemeClr>
                </a:solidFill>
                <a:latin typeface="Times New Roman" pitchFamily="18" charset="0"/>
                <a:cs typeface="Times New Roman" pitchFamily="18" charset="0"/>
              </a:rPr>
              <a:t>i</a:t>
            </a:r>
            <a:r>
              <a:rPr sz="2400" spc="-5" smtClean="0">
                <a:solidFill>
                  <a:schemeClr val="bg1">
                    <a:lumMod val="50000"/>
                  </a:schemeClr>
                </a:solidFill>
                <a:latin typeface="Times New Roman" pitchFamily="18" charset="0"/>
                <a:cs typeface="Times New Roman" pitchFamily="18" charset="0"/>
              </a:rPr>
              <a:t>l</a:t>
            </a:r>
            <a:r>
              <a:rPr sz="2400" spc="-15" smtClean="0">
                <a:solidFill>
                  <a:schemeClr val="bg1">
                    <a:lumMod val="50000"/>
                  </a:schemeClr>
                </a:solidFill>
                <a:latin typeface="Times New Roman" pitchFamily="18" charset="0"/>
                <a:cs typeface="Times New Roman" pitchFamily="18" charset="0"/>
              </a:rPr>
              <a:t>o</a:t>
            </a:r>
            <a:r>
              <a:rPr sz="2400" spc="-5" smtClean="0">
                <a:solidFill>
                  <a:schemeClr val="bg1">
                    <a:lumMod val="50000"/>
                  </a:schemeClr>
                </a:solidFill>
                <a:latin typeface="Times New Roman" pitchFamily="18" charset="0"/>
                <a:cs typeface="Times New Roman" pitchFamily="18" charset="0"/>
              </a:rPr>
              <a:t>sophy</a:t>
            </a:r>
            <a:endParaRPr sz="2400">
              <a:solidFill>
                <a:schemeClr val="bg1">
                  <a:lumMod val="50000"/>
                </a:schemeClr>
              </a:solidFill>
              <a:latin typeface="Times New Roman" pitchFamily="18" charset="0"/>
              <a:cs typeface="Times New Roman" pitchFamily="18" charset="0"/>
            </a:endParaRPr>
          </a:p>
        </p:txBody>
      </p:sp>
      <p:sp>
        <p:nvSpPr>
          <p:cNvPr id="4" name="Title 3"/>
          <p:cNvSpPr>
            <a:spLocks noGrp="1"/>
          </p:cNvSpPr>
          <p:nvPr>
            <p:ph type="title"/>
          </p:nvPr>
        </p:nvSpPr>
        <p:spPr>
          <a:xfrm>
            <a:off x="3124201" y="228601"/>
            <a:ext cx="3352800" cy="520977"/>
          </a:xfrm>
        </p:spPr>
        <p:txBody>
          <a:bodyPr>
            <a:normAutofit fontScale="90000"/>
          </a:bodyPr>
          <a:lstStyle/>
          <a:p>
            <a:r>
              <a:rPr lang="en-US" b="1" dirty="0" smtClean="0"/>
              <a:t>Applications</a:t>
            </a:r>
            <a:endParaRPr lang="en-US" b="1" dirty="0"/>
          </a:p>
        </p:txBody>
      </p:sp>
      <p:sp>
        <p:nvSpPr>
          <p:cNvPr id="5" name="Slide Number Placeholder 4"/>
          <p:cNvSpPr>
            <a:spLocks noGrp="1"/>
          </p:cNvSpPr>
          <p:nvPr>
            <p:ph type="sldNum" sz="quarter" idx="12"/>
          </p:nvPr>
        </p:nvSpPr>
        <p:spPr/>
        <p:txBody>
          <a:bodyPr/>
          <a:lstStyle/>
          <a:p>
            <a:fld id="{DCF41523-9A28-446C-9FD6-551A6DD8F6B7}"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99" y="178654"/>
            <a:ext cx="8490915" cy="502788"/>
          </a:xfrm>
        </p:spPr>
        <p:txBody>
          <a:bodyPr>
            <a:normAutofit fontScale="90000"/>
          </a:bodyPr>
          <a:lstStyle/>
          <a:p>
            <a:pPr algn="ctr"/>
            <a:r>
              <a:rPr lang="en-US" b="1" dirty="0" smtClean="0"/>
              <a:t>Approaches of Pattern Recognition</a:t>
            </a:r>
            <a:endParaRPr lang="en-US" b="1" dirty="0"/>
          </a:p>
        </p:txBody>
      </p:sp>
      <p:sp>
        <p:nvSpPr>
          <p:cNvPr id="3" name="Text Placeholder 2"/>
          <p:cNvSpPr>
            <a:spLocks noGrp="1"/>
          </p:cNvSpPr>
          <p:nvPr>
            <p:ph idx="1"/>
          </p:nvPr>
        </p:nvSpPr>
        <p:spPr>
          <a:xfrm>
            <a:off x="609601" y="914403"/>
            <a:ext cx="7856220" cy="5698263"/>
          </a:xfrm>
        </p:spPr>
        <p:txBody>
          <a:bodyPr>
            <a:normAutofit lnSpcReduction="10000"/>
          </a:bodyPr>
          <a:lstStyle/>
          <a:p>
            <a:pPr algn="just"/>
            <a:r>
              <a:rPr lang="en-US" sz="2100" dirty="0" smtClean="0">
                <a:latin typeface="Times New Roman" pitchFamily="18" charset="0"/>
                <a:cs typeface="Times New Roman" pitchFamily="18" charset="0"/>
              </a:rPr>
              <a:t>The three best-known approaches for pattern recognition are:</a:t>
            </a:r>
          </a:p>
          <a:p>
            <a:pPr algn="just"/>
            <a:r>
              <a:rPr lang="en-US" sz="2100" dirty="0" smtClean="0">
                <a:latin typeface="Times New Roman" pitchFamily="18" charset="0"/>
                <a:cs typeface="Times New Roman" pitchFamily="18" charset="0"/>
              </a:rPr>
              <a:t>1)</a:t>
            </a:r>
            <a:r>
              <a:rPr lang="en-US" sz="2100" b="1" dirty="0" smtClean="0">
                <a:latin typeface="Times New Roman" pitchFamily="18" charset="0"/>
                <a:cs typeface="Times New Roman" pitchFamily="18" charset="0"/>
              </a:rPr>
              <a:t> </a:t>
            </a:r>
            <a:r>
              <a:rPr lang="en-US" sz="2100" b="1" u="sng" dirty="0" smtClean="0">
                <a:latin typeface="Times New Roman" pitchFamily="18" charset="0"/>
                <a:cs typeface="Times New Roman" pitchFamily="18" charset="0"/>
              </a:rPr>
              <a:t>Template matching</a:t>
            </a:r>
            <a:r>
              <a:rPr lang="en-US" sz="2100" b="1" dirty="0" smtClean="0">
                <a:latin typeface="Times New Roman" pitchFamily="18" charset="0"/>
                <a:cs typeface="Times New Roman" pitchFamily="18" charset="0"/>
              </a:rPr>
              <a:t>: </a:t>
            </a:r>
            <a:r>
              <a:rPr lang="en-US" sz="2100" dirty="0" smtClean="0">
                <a:latin typeface="Times New Roman" pitchFamily="18" charset="0"/>
                <a:cs typeface="Times New Roman" pitchFamily="18" charset="0"/>
              </a:rPr>
              <a:t>Template Matching is used to determine the similarity between two entities (points, curves, or shapes) of the same type. The pattern to be recognized is matched with a stored template along with geometrical transformations. This approach has some obvious disadvantages of being too rigid and having the need for lots of templates. </a:t>
            </a:r>
          </a:p>
          <a:p>
            <a:pPr algn="just"/>
            <a:r>
              <a:rPr lang="en-US" sz="2100" dirty="0" smtClean="0">
                <a:latin typeface="Times New Roman" pitchFamily="18" charset="0"/>
                <a:cs typeface="Times New Roman" pitchFamily="18" charset="0"/>
              </a:rPr>
              <a:t>2) </a:t>
            </a:r>
            <a:r>
              <a:rPr lang="en-US" sz="2100" b="1" u="sng" dirty="0" smtClean="0">
                <a:latin typeface="Times New Roman" pitchFamily="18" charset="0"/>
                <a:cs typeface="Times New Roman" pitchFamily="18" charset="0"/>
              </a:rPr>
              <a:t>Statistical classification</a:t>
            </a:r>
            <a:r>
              <a:rPr lang="en-US" sz="2100" b="1" dirty="0" smtClean="0">
                <a:latin typeface="Times New Roman" pitchFamily="18" charset="0"/>
                <a:cs typeface="Times New Roman" pitchFamily="18" charset="0"/>
              </a:rPr>
              <a:t>: </a:t>
            </a:r>
            <a:r>
              <a:rPr lang="en-US" sz="2100" dirty="0" smtClean="0">
                <a:latin typeface="Times New Roman" pitchFamily="18" charset="0"/>
                <a:cs typeface="Times New Roman" pitchFamily="18" charset="0"/>
              </a:rPr>
              <a:t>In this method, each pattern is represented in terms of some features or measurements. The main objective of this approach is to establish decision boundaries in the feature space. This separates patterns belonging to different classes creating some rules for an inter-class boundary.</a:t>
            </a:r>
          </a:p>
          <a:p>
            <a:pPr algn="just"/>
            <a:r>
              <a:rPr lang="en-US" sz="2100" dirty="0" smtClean="0">
                <a:latin typeface="Times New Roman" pitchFamily="18" charset="0"/>
                <a:cs typeface="Times New Roman" pitchFamily="18" charset="0"/>
              </a:rPr>
              <a:t>3) </a:t>
            </a:r>
            <a:r>
              <a:rPr lang="en-US" sz="2100" b="1" u="sng" dirty="0" smtClean="0">
                <a:latin typeface="Times New Roman" pitchFamily="18" charset="0"/>
                <a:cs typeface="Times New Roman" pitchFamily="18" charset="0"/>
              </a:rPr>
              <a:t>Syntactic or structural matching: </a:t>
            </a:r>
            <a:r>
              <a:rPr lang="en-US" sz="2100" dirty="0" smtClean="0">
                <a:latin typeface="Times New Roman" pitchFamily="18" charset="0"/>
                <a:cs typeface="Times New Roman" pitchFamily="18" charset="0"/>
              </a:rPr>
              <a:t>This method works on a hierarchy framework where a pattern is said to be composed of simple sub-patterns that are themselves built from yet simpler sub-patterns. Considered equivalent to languages where primitives are alphabets which make words then lines than the page and then documents.</a:t>
            </a:r>
          </a:p>
          <a:p>
            <a:pPr algn="just"/>
            <a:endParaRPr lang="en-US" sz="2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47853"/>
            <a:ext cx="9144000" cy="502788"/>
          </a:xfrm>
        </p:spPr>
        <p:txBody>
          <a:bodyPr>
            <a:normAutofit fontScale="90000"/>
          </a:bodyPr>
          <a:lstStyle/>
          <a:p>
            <a:r>
              <a:rPr lang="en-US" b="1" dirty="0" smtClean="0">
                <a:latin typeface="+mj-lt"/>
              </a:rPr>
              <a:t>Structure of a pattern recognition system</a:t>
            </a:r>
            <a:endParaRPr lang="en-US" b="1" dirty="0">
              <a:latin typeface="+mj-lt"/>
            </a:endParaRPr>
          </a:p>
        </p:txBody>
      </p:sp>
      <p:pic>
        <p:nvPicPr>
          <p:cNvPr id="1028" name="Picture 4"/>
          <p:cNvPicPr>
            <a:picLocks noChangeAspect="1" noChangeArrowheads="1"/>
          </p:cNvPicPr>
          <p:nvPr/>
        </p:nvPicPr>
        <p:blipFill>
          <a:blip r:embed="rId2"/>
          <a:srcRect/>
          <a:stretch>
            <a:fillRect/>
          </a:stretch>
        </p:blipFill>
        <p:spPr bwMode="auto">
          <a:xfrm>
            <a:off x="1828801" y="1981200"/>
            <a:ext cx="4800599" cy="464820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372600" cy="533400"/>
          </a:xfrm>
        </p:spPr>
        <p:txBody>
          <a:bodyPr>
            <a:normAutofit fontScale="90000"/>
          </a:bodyPr>
          <a:lstStyle/>
          <a:p>
            <a:pPr algn="ctr"/>
            <a:r>
              <a:rPr lang="en-US" b="1" dirty="0" smtClean="0"/>
              <a:t>Structure of a pattern recognition system</a:t>
            </a:r>
            <a:endParaRPr lang="en-US" dirty="0"/>
          </a:p>
        </p:txBody>
      </p:sp>
      <p:sp>
        <p:nvSpPr>
          <p:cNvPr id="3" name="Text Placeholder 2"/>
          <p:cNvSpPr>
            <a:spLocks noGrp="1"/>
          </p:cNvSpPr>
          <p:nvPr>
            <p:ph idx="1"/>
          </p:nvPr>
        </p:nvSpPr>
        <p:spPr>
          <a:xfrm>
            <a:off x="457201" y="1625854"/>
            <a:ext cx="8008620" cy="3351920"/>
          </a:xfrm>
        </p:spPr>
        <p:txBody>
          <a:bodyPr>
            <a:normAutofit lnSpcReduction="10000"/>
          </a:bodyPr>
          <a:lstStyle/>
          <a:p>
            <a:pPr algn="just"/>
            <a:r>
              <a:rPr lang="en-US" sz="2100" dirty="0" smtClean="0">
                <a:latin typeface="Times New Roman" pitchFamily="18" charset="0"/>
                <a:cs typeface="Times New Roman" pitchFamily="18" charset="0"/>
              </a:rPr>
              <a:t>a) The sensor converts images or sounds or other physical input into signal data.</a:t>
            </a:r>
          </a:p>
          <a:p>
            <a:pPr algn="just"/>
            <a:r>
              <a:rPr lang="en-US" sz="2100" dirty="0" smtClean="0">
                <a:latin typeface="Times New Roman" pitchFamily="18" charset="0"/>
                <a:cs typeface="Times New Roman" pitchFamily="18" charset="0"/>
              </a:rPr>
              <a:t>b) Segmentation is the part which enables segregating sensed object from the background noise.</a:t>
            </a:r>
          </a:p>
          <a:p>
            <a:pPr algn="just"/>
            <a:r>
              <a:rPr lang="en-US" sz="2100" dirty="0" smtClean="0">
                <a:latin typeface="Times New Roman" pitchFamily="18" charset="0"/>
                <a:cs typeface="Times New Roman" pitchFamily="18" charset="0"/>
              </a:rPr>
              <a:t>c) The feature extractor measures object properties and select those features that are important for classification.</a:t>
            </a:r>
          </a:p>
          <a:p>
            <a:pPr algn="just"/>
            <a:r>
              <a:rPr lang="en-US" sz="2100" dirty="0" smtClean="0">
                <a:latin typeface="Times New Roman" pitchFamily="18" charset="0"/>
                <a:cs typeface="Times New Roman" pitchFamily="18" charset="0"/>
              </a:rPr>
              <a:t>d) The classifier uses these features to assign the sensed object to a category.</a:t>
            </a:r>
          </a:p>
          <a:p>
            <a:pPr algn="just"/>
            <a:r>
              <a:rPr lang="en-US" sz="2100" dirty="0" smtClean="0">
                <a:latin typeface="Times New Roman" pitchFamily="18" charset="0"/>
                <a:cs typeface="Times New Roman" pitchFamily="18" charset="0"/>
              </a:rPr>
              <a:t>e) Finally, the post-processor can take account of other considerations such as the cost of the error to decide appropriate action.</a:t>
            </a:r>
          </a:p>
          <a:p>
            <a:pPr marL="457068" indent="-457068" algn="just">
              <a:buFont typeface="+mj-lt"/>
              <a:buAutoNum type="arabicPeriod"/>
            </a:pPr>
            <a:endParaRPr lang="en-US" sz="21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57200"/>
            <a:ext cx="8305800" cy="335192"/>
          </a:xfrm>
        </p:spPr>
        <p:txBody>
          <a:bodyPr>
            <a:noAutofit/>
          </a:bodyPr>
          <a:lstStyle/>
          <a:p>
            <a:pPr algn="ctr"/>
            <a:r>
              <a:rPr lang="en-US" sz="4000" b="1" dirty="0" smtClean="0">
                <a:cs typeface="Times New Roman" pitchFamily="18" charset="0"/>
              </a:rPr>
              <a:t>Advantages and Disadvantages</a:t>
            </a:r>
            <a:endParaRPr lang="en-US" sz="4000" b="1" dirty="0">
              <a:cs typeface="Times New Roman" pitchFamily="18" charset="0"/>
            </a:endParaRPr>
          </a:p>
        </p:txBody>
      </p:sp>
      <p:sp>
        <p:nvSpPr>
          <p:cNvPr id="3" name="Subtitle 2"/>
          <p:cNvSpPr>
            <a:spLocks noGrp="1"/>
          </p:cNvSpPr>
          <p:nvPr>
            <p:ph type="subTitle" idx="1"/>
          </p:nvPr>
        </p:nvSpPr>
        <p:spPr>
          <a:xfrm>
            <a:off x="533400" y="1423469"/>
            <a:ext cx="8153400" cy="4215331"/>
          </a:xfrm>
        </p:spPr>
        <p:txBody>
          <a:bodyPr>
            <a:noAutofit/>
          </a:bodyPr>
          <a:lstStyle/>
          <a:p>
            <a:pPr algn="just"/>
            <a:r>
              <a:rPr lang="en-US" sz="2400" b="1" dirty="0" smtClean="0">
                <a:solidFill>
                  <a:schemeClr val="tx1"/>
                </a:solidFill>
                <a:latin typeface="Times New Roman" pitchFamily="18" charset="0"/>
                <a:cs typeface="Times New Roman" pitchFamily="18" charset="0"/>
              </a:rPr>
              <a:t>Advantages:</a:t>
            </a:r>
            <a:endParaRPr lang="en-US" sz="2400" dirty="0" smtClean="0">
              <a:solidFill>
                <a:schemeClr val="tx1"/>
              </a:solidFill>
              <a:latin typeface="Times New Roman" pitchFamily="18" charset="0"/>
              <a:cs typeface="Times New Roman" pitchFamily="18" charset="0"/>
            </a:endParaRPr>
          </a:p>
          <a:p>
            <a:pPr marL="457068" indent="-457068" algn="just">
              <a:buFont typeface="+mj-lt"/>
              <a:buAutoNum type="arabicPeriod"/>
            </a:pPr>
            <a:r>
              <a:rPr lang="en-US" sz="2400" dirty="0" smtClean="0">
                <a:solidFill>
                  <a:schemeClr val="tx1"/>
                </a:solidFill>
                <a:latin typeface="Times New Roman" pitchFamily="18" charset="0"/>
                <a:cs typeface="Times New Roman" pitchFamily="18" charset="0"/>
              </a:rPr>
              <a:t>Pattern recognition solves classification problems</a:t>
            </a:r>
          </a:p>
          <a:p>
            <a:pPr marL="457068" indent="-457068" algn="just">
              <a:buFont typeface="+mj-lt"/>
              <a:buAutoNum type="arabicPeriod"/>
            </a:pPr>
            <a:r>
              <a:rPr lang="en-US" sz="2400" dirty="0" smtClean="0">
                <a:solidFill>
                  <a:schemeClr val="tx1"/>
                </a:solidFill>
                <a:latin typeface="Times New Roman" pitchFamily="18" charset="0"/>
                <a:cs typeface="Times New Roman" pitchFamily="18" charset="0"/>
              </a:rPr>
              <a:t>Pattern recognition solves the problem of fake bio metric detection.</a:t>
            </a:r>
          </a:p>
          <a:p>
            <a:pPr marL="457068" indent="-457068" algn="just">
              <a:buFont typeface="+mj-lt"/>
              <a:buAutoNum type="arabicPeriod"/>
            </a:pPr>
            <a:r>
              <a:rPr lang="en-US" sz="2400" dirty="0" smtClean="0">
                <a:solidFill>
                  <a:schemeClr val="tx1"/>
                </a:solidFill>
                <a:latin typeface="Times New Roman" pitchFamily="18" charset="0"/>
                <a:cs typeface="Times New Roman" pitchFamily="18" charset="0"/>
              </a:rPr>
              <a:t>We can recognize particular object from different angle.</a:t>
            </a:r>
          </a:p>
          <a:p>
            <a:pPr algn="just"/>
            <a:r>
              <a:rPr lang="en-US" sz="2400" b="1" dirty="0" smtClean="0">
                <a:solidFill>
                  <a:schemeClr val="tx1"/>
                </a:solidFill>
                <a:latin typeface="Times New Roman" pitchFamily="18" charset="0"/>
                <a:cs typeface="Times New Roman" pitchFamily="18" charset="0"/>
              </a:rPr>
              <a:t>Disadvantages:</a:t>
            </a:r>
            <a:endParaRPr lang="en-US" sz="2400" dirty="0" smtClean="0">
              <a:solidFill>
                <a:schemeClr val="tx1"/>
              </a:solidFill>
              <a:latin typeface="Times New Roman" pitchFamily="18" charset="0"/>
              <a:cs typeface="Times New Roman" pitchFamily="18" charset="0"/>
            </a:endParaRPr>
          </a:p>
          <a:p>
            <a:pPr marL="457068" indent="-457068" algn="just">
              <a:buFont typeface="+mj-lt"/>
              <a:buAutoNum type="arabicPeriod"/>
            </a:pPr>
            <a:r>
              <a:rPr lang="en-US" sz="2400" dirty="0" smtClean="0">
                <a:solidFill>
                  <a:schemeClr val="tx1"/>
                </a:solidFill>
                <a:latin typeface="Times New Roman" pitchFamily="18" charset="0"/>
                <a:cs typeface="Times New Roman" pitchFamily="18" charset="0"/>
              </a:rPr>
              <a:t>Syntactic Pattern recognition approach is complex to implement and it is very slow process.</a:t>
            </a:r>
          </a:p>
          <a:p>
            <a:pPr marL="457068" indent="-457068" algn="just">
              <a:buFont typeface="+mj-lt"/>
              <a:buAutoNum type="arabicPeriod"/>
            </a:pPr>
            <a:r>
              <a:rPr lang="en-US" sz="2400" dirty="0" smtClean="0">
                <a:solidFill>
                  <a:schemeClr val="tx1"/>
                </a:solidFill>
                <a:latin typeface="Times New Roman" pitchFamily="18" charset="0"/>
                <a:cs typeface="Times New Roman" pitchFamily="18" charset="0"/>
              </a:rPr>
              <a:t>Sometime to get better accuracy, larger dataset is required.</a:t>
            </a:r>
          </a:p>
          <a:p>
            <a:pPr marL="457068" indent="-457068" algn="just">
              <a:buFont typeface="+mj-lt"/>
              <a:buAutoNum type="arabicPeriod"/>
            </a:pPr>
            <a:endParaRPr lang="en-US" sz="2400" dirty="0">
              <a:solidFill>
                <a:schemeClr val="tx1"/>
              </a:solidFill>
              <a:latin typeface="Times New Roman" pitchFamily="18" charset="0"/>
              <a:cs typeface="Times New Roman"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Introduction</a:t>
            </a:r>
            <a:endParaRPr lang="en-US" sz="4000" b="1" dirty="0"/>
          </a:p>
        </p:txBody>
      </p:sp>
      <p:sp>
        <p:nvSpPr>
          <p:cNvPr id="3" name="Content Placeholder 2"/>
          <p:cNvSpPr>
            <a:spLocks noGrp="1"/>
          </p:cNvSpPr>
          <p:nvPr>
            <p:ph idx="1"/>
          </p:nvPr>
        </p:nvSpPr>
        <p:spPr/>
        <p:txBody>
          <a:bodyPr>
            <a:normAutofit/>
          </a:bodyPr>
          <a:lstStyle/>
          <a:p>
            <a:pPr algn="just"/>
            <a:r>
              <a:rPr lang="en-US" sz="2400" b="1" dirty="0" smtClean="0">
                <a:latin typeface="Times New Roman" pitchFamily="18" charset="0"/>
                <a:cs typeface="Times New Roman" pitchFamily="18" charset="0"/>
              </a:rPr>
              <a:t>Bioinformatics</a:t>
            </a:r>
            <a:r>
              <a:rPr lang="en-US" sz="2400" dirty="0" smtClean="0">
                <a:latin typeface="Times New Roman" pitchFamily="18" charset="0"/>
                <a:cs typeface="Times New Roman" pitchFamily="18" charset="0"/>
              </a:rPr>
              <a:t> is an interdisciplinary field that develops methods and software tools for understanding biological data, in particular when the data sets are large and complex. </a:t>
            </a:r>
          </a:p>
          <a:p>
            <a:pPr algn="just"/>
            <a:r>
              <a:rPr lang="en-US" sz="2400" dirty="0" smtClean="0">
                <a:latin typeface="Times New Roman" pitchFamily="18" charset="0"/>
                <a:cs typeface="Times New Roman" pitchFamily="18" charset="0"/>
              </a:rPr>
              <a:t>As an interdisciplinary field of science, bioinformatics combines biology, computer science, information engineering, mathematics and statistics to analyze and interpret the biological data. </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4</a:t>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Architectures</a:t>
            </a:r>
            <a:endParaRPr lang="en-US" sz="4000" b="1" dirty="0"/>
          </a:p>
        </p:txBody>
      </p:sp>
      <p:sp>
        <p:nvSpPr>
          <p:cNvPr id="3" name="Content Placeholder 2"/>
          <p:cNvSpPr>
            <a:spLocks noGrp="1"/>
          </p:cNvSpPr>
          <p:nvPr>
            <p:ph idx="1"/>
          </p:nvPr>
        </p:nvSpPr>
        <p:spPr/>
        <p:txBody>
          <a:bodyPr>
            <a:normAutofit/>
          </a:bodyPr>
          <a:lstStyle/>
          <a:p>
            <a:r>
              <a:rPr lang="en-US" sz="2400" dirty="0" smtClean="0">
                <a:latin typeface="Times New Roman" pitchFamily="18" charset="0"/>
                <a:cs typeface="Times New Roman" pitchFamily="18" charset="0"/>
              </a:rPr>
              <a:t>Following Neural Network architectures used for Pattern Recognition – </a:t>
            </a:r>
          </a:p>
          <a:p>
            <a:r>
              <a:rPr lang="en-US" sz="2400" dirty="0" smtClean="0">
                <a:latin typeface="Times New Roman" pitchFamily="18" charset="0"/>
                <a:cs typeface="Times New Roman" pitchFamily="18" charset="0"/>
              </a:rPr>
              <a:t>Multilayer </a:t>
            </a:r>
            <a:r>
              <a:rPr lang="en-US" sz="2400" dirty="0" err="1" smtClean="0">
                <a:latin typeface="Times New Roman" pitchFamily="18" charset="0"/>
                <a:cs typeface="Times New Roman" pitchFamily="18" charset="0"/>
              </a:rPr>
              <a:t>Perceptron</a:t>
            </a:r>
            <a:endParaRPr lang="en-US" sz="2400" dirty="0" smtClean="0">
              <a:latin typeface="Times New Roman" pitchFamily="18" charset="0"/>
              <a:cs typeface="Times New Roman" pitchFamily="18" charset="0"/>
            </a:endParaRPr>
          </a:p>
          <a:p>
            <a:r>
              <a:rPr lang="en-US" sz="2400" dirty="0" err="1" smtClean="0">
                <a:latin typeface="Times New Roman" pitchFamily="18" charset="0"/>
                <a:cs typeface="Times New Roman" pitchFamily="18" charset="0"/>
              </a:rPr>
              <a:t>Kohonen</a:t>
            </a:r>
            <a:r>
              <a:rPr lang="en-US" sz="2400" dirty="0" smtClean="0">
                <a:latin typeface="Times New Roman" pitchFamily="18" charset="0"/>
                <a:cs typeface="Times New Roman" pitchFamily="18" charset="0"/>
              </a:rPr>
              <a:t> SOM (Self Organizing Map)</a:t>
            </a:r>
          </a:p>
          <a:p>
            <a:r>
              <a:rPr lang="en-US" sz="2400" dirty="0" smtClean="0">
                <a:latin typeface="Times New Roman" pitchFamily="18" charset="0"/>
                <a:cs typeface="Times New Roman" pitchFamily="18" charset="0"/>
              </a:rPr>
              <a:t>Radial Basis Function Network (RBF)</a:t>
            </a:r>
          </a:p>
          <a:p>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6207" y="2125981"/>
            <a:ext cx="7777016" cy="558653"/>
          </a:xfrm>
        </p:spPr>
        <p:txBody>
          <a:bodyPr>
            <a:noAutofit/>
          </a:bodyPr>
          <a:lstStyle/>
          <a:p>
            <a:pPr algn="ctr"/>
            <a:r>
              <a:rPr lang="en-US" sz="4000" b="1" dirty="0" smtClean="0"/>
              <a:t>Handwritten Character Recognition(Pattern Recognition)</a:t>
            </a:r>
            <a:endParaRPr lang="en-US" sz="4000" b="1" dirty="0"/>
          </a:p>
        </p:txBody>
      </p:sp>
      <p:sp>
        <p:nvSpPr>
          <p:cNvPr id="4" name="Slide Number Placeholder 3"/>
          <p:cNvSpPr>
            <a:spLocks noGrp="1"/>
          </p:cNvSpPr>
          <p:nvPr>
            <p:ph type="sldNum" sz="quarter" idx="12"/>
          </p:nvPr>
        </p:nvSpPr>
        <p:spPr/>
        <p:txBody>
          <a:bodyPr/>
          <a:lstStyle/>
          <a:p>
            <a:pPr marL="33406">
              <a:spcBef>
                <a:spcPts val="13"/>
              </a:spcBef>
            </a:pPr>
            <a:fld id="{81D60167-4931-47E6-BA6A-407CBD079E47}" type="slidenum">
              <a:rPr lang="en-US" spc="-4" smtClean="0"/>
              <a:pPr marL="33406">
                <a:spcBef>
                  <a:spcPts val="13"/>
                </a:spcBef>
              </a:pPr>
              <a:t>41</a:t>
            </a:fld>
            <a:endParaRPr lang="en-US" spc="-4"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a:xfrm>
            <a:off x="0" y="1"/>
            <a:ext cx="7777016" cy="558653"/>
          </a:xfrm>
          <a:prstGeom prst="rect">
            <a:avLst/>
          </a:prstGeom>
        </p:spPr>
        <p:txBody>
          <a:bodyPr wrap="square" lIns="0" tIns="0" rIns="0" bIns="0">
            <a:spAutoFit/>
          </a:bodyPr>
          <a:lstStyle/>
          <a:p>
            <a:pPr algn="ctr" defTabSz="801746">
              <a:defRPr/>
            </a:pPr>
            <a:r>
              <a:rPr lang="en-US" sz="3500" b="1" kern="0" dirty="0" smtClean="0">
                <a:latin typeface="+mj-lt"/>
                <a:ea typeface="+mj-ea"/>
                <a:cs typeface="Arial"/>
              </a:rPr>
              <a:t>Handwritten character Recognition</a:t>
            </a:r>
            <a:endParaRPr lang="en-US" sz="3500" b="1" kern="0" dirty="0">
              <a:latin typeface="+mj-lt"/>
              <a:ea typeface="+mj-ea"/>
              <a:cs typeface="Arial"/>
            </a:endParaRPr>
          </a:p>
        </p:txBody>
      </p:sp>
      <p:sp>
        <p:nvSpPr>
          <p:cNvPr id="17" name="Rectangle 16"/>
          <p:cNvSpPr/>
          <p:nvPr/>
        </p:nvSpPr>
        <p:spPr>
          <a:xfrm>
            <a:off x="271497" y="801060"/>
            <a:ext cx="8601007" cy="4928438"/>
          </a:xfrm>
          <a:prstGeom prst="rect">
            <a:avLst/>
          </a:prstGeom>
        </p:spPr>
        <p:txBody>
          <a:bodyPr wrap="square" lIns="80175" tIns="40087" rIns="80175" bIns="40087">
            <a:spAutoFit/>
          </a:bodyPr>
          <a:lstStyle/>
          <a:p>
            <a:pPr marL="400873" indent="-400873" algn="just">
              <a:buFont typeface="+mj-lt"/>
              <a:buAutoNum type="arabicPeriod"/>
            </a:pPr>
            <a:r>
              <a:rPr lang="en-US" sz="2100" dirty="0" smtClean="0">
                <a:latin typeface="Times New Roman" pitchFamily="18" charset="0"/>
                <a:cs typeface="Times New Roman" pitchFamily="18" charset="0"/>
              </a:rPr>
              <a:t>Handwriting character recognition is a technique or ability of a Computer to receive and interpret handwritten input from source such as paper documents, touch screen, photo graphs etc. </a:t>
            </a:r>
          </a:p>
          <a:p>
            <a:pPr marL="400873" indent="-400873" algn="just"/>
            <a:endParaRPr lang="en-US" sz="2100" dirty="0" smtClean="0">
              <a:latin typeface="Times New Roman" pitchFamily="18" charset="0"/>
              <a:cs typeface="Times New Roman" pitchFamily="18" charset="0"/>
            </a:endParaRPr>
          </a:p>
          <a:p>
            <a:pPr marL="400873" indent="-400873" algn="just">
              <a:buFont typeface="+mj-lt"/>
              <a:buAutoNum type="arabicPeriod"/>
            </a:pPr>
            <a:r>
              <a:rPr lang="en-US" sz="2100" dirty="0" smtClean="0">
                <a:latin typeface="Times New Roman" pitchFamily="18" charset="0"/>
                <a:cs typeface="Times New Roman" pitchFamily="18" charset="0"/>
              </a:rPr>
              <a:t>Handwritten character  recognition may for instance be applied to zip code recognition, automatic printed form acquisition, or checks reading. The importance of these applications has led to intense research for several years in the field of off-line handwritten character recognition. </a:t>
            </a:r>
          </a:p>
          <a:p>
            <a:pPr marL="400873" indent="-400873" algn="just">
              <a:buFont typeface="+mj-lt"/>
              <a:buAutoNum type="arabicPeriod"/>
            </a:pPr>
            <a:endParaRPr lang="en-US" sz="2100" dirty="0" smtClean="0">
              <a:latin typeface="Times New Roman" pitchFamily="18" charset="0"/>
              <a:cs typeface="Times New Roman" pitchFamily="18" charset="0"/>
            </a:endParaRPr>
          </a:p>
          <a:p>
            <a:pPr marL="400873" indent="-400873" algn="just">
              <a:buFont typeface="+mj-lt"/>
              <a:buAutoNum type="arabicPeriod"/>
            </a:pPr>
            <a:r>
              <a:rPr lang="en-US" sz="2100" dirty="0" smtClean="0">
                <a:latin typeface="Times New Roman" pitchFamily="18" charset="0"/>
                <a:cs typeface="Times New Roman" pitchFamily="18" charset="0"/>
              </a:rPr>
              <a:t>It is a hard task for the machine because handwritten digits are not perfect and can be made with many different flavors.</a:t>
            </a:r>
          </a:p>
          <a:p>
            <a:pPr marL="400873" indent="-400873" algn="just">
              <a:buFont typeface="+mj-lt"/>
              <a:buAutoNum type="arabicPeriod"/>
            </a:pPr>
            <a:endParaRPr lang="en-US" sz="2100" dirty="0" smtClean="0">
              <a:latin typeface="Times New Roman" pitchFamily="18" charset="0"/>
              <a:cs typeface="Times New Roman" pitchFamily="18" charset="0"/>
            </a:endParaRPr>
          </a:p>
          <a:p>
            <a:pPr marL="400873" indent="-400873" algn="just">
              <a:buFont typeface="+mj-lt"/>
              <a:buAutoNum type="arabicPeriod"/>
            </a:pPr>
            <a:r>
              <a:rPr lang="en-US" sz="2100" dirty="0" smtClean="0">
                <a:latin typeface="Times New Roman" pitchFamily="18" charset="0"/>
                <a:cs typeface="Times New Roman" pitchFamily="18" charset="0"/>
              </a:rPr>
              <a:t>The handwritten digit recognition is the solution to this problem which uses the image of a digit and recognizes the digit present in the image.</a:t>
            </a:r>
            <a:br>
              <a:rPr lang="en-US" sz="2100" dirty="0" smtClean="0">
                <a:latin typeface="Times New Roman" pitchFamily="18" charset="0"/>
                <a:cs typeface="Times New Roman" pitchFamily="18" charset="0"/>
              </a:rPr>
            </a:br>
            <a:endParaRPr lang="en-US" sz="2100" dirty="0">
              <a:latin typeface="Times New Roman" pitchFamily="18" charset="0"/>
              <a:cs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879" y="247810"/>
            <a:ext cx="9057121" cy="691563"/>
          </a:xfrm>
        </p:spPr>
        <p:txBody>
          <a:bodyPr>
            <a:normAutofit fontScale="90000"/>
          </a:bodyPr>
          <a:lstStyle/>
          <a:p>
            <a:r>
              <a:rPr lang="en-US" sz="3500" b="1" dirty="0" smtClean="0"/>
              <a:t>Problem in the recognition of handwritten character</a:t>
            </a:r>
            <a:endParaRPr lang="en-US" sz="3500" b="1" dirty="0"/>
          </a:p>
        </p:txBody>
      </p:sp>
      <p:sp>
        <p:nvSpPr>
          <p:cNvPr id="3" name="Text Placeholder 2"/>
          <p:cNvSpPr>
            <a:spLocks noGrp="1"/>
          </p:cNvSpPr>
          <p:nvPr>
            <p:ph idx="1"/>
          </p:nvPr>
        </p:nvSpPr>
        <p:spPr>
          <a:xfrm>
            <a:off x="535304" y="1293096"/>
            <a:ext cx="8119915" cy="3910573"/>
          </a:xfrm>
        </p:spPr>
        <p:txBody>
          <a:bodyPr>
            <a:normAutofit fontScale="92500" lnSpcReduction="20000"/>
          </a:bodyPr>
          <a:lstStyle/>
          <a:p>
            <a:r>
              <a:rPr lang="en-US" sz="2500" dirty="0" smtClean="0">
                <a:latin typeface="Times New Roman" pitchFamily="18" charset="0"/>
                <a:cs typeface="Times New Roman" pitchFamily="18" charset="0"/>
              </a:rPr>
              <a:t>There are different challenges faced while attempting to solve this problem. </a:t>
            </a:r>
          </a:p>
          <a:p>
            <a:pPr marL="400873" indent="-400873" algn="just">
              <a:buFont typeface="+mj-lt"/>
              <a:buAutoNum type="arabicPeriod"/>
            </a:pPr>
            <a:r>
              <a:rPr lang="en-US" sz="2500" dirty="0" smtClean="0">
                <a:latin typeface="Times New Roman" pitchFamily="18" charset="0"/>
                <a:cs typeface="Times New Roman" pitchFamily="18" charset="0"/>
              </a:rPr>
              <a:t>The handwritten digits are not always of the same size, thickness, or orientation and position relative to the margins. </a:t>
            </a:r>
          </a:p>
          <a:p>
            <a:pPr marL="400873" indent="-400873" algn="just">
              <a:buFont typeface="+mj-lt"/>
              <a:buAutoNum type="arabicPeriod"/>
            </a:pPr>
            <a:r>
              <a:rPr lang="en-US" sz="2500" dirty="0" smtClean="0">
                <a:latin typeface="Times New Roman" pitchFamily="18" charset="0"/>
                <a:cs typeface="Times New Roman" pitchFamily="18" charset="0"/>
              </a:rPr>
              <a:t>Similarity of some character with each other for ex: the digits like 1 and 7, 5 and 6, 3 and 8 ,9 and 8 etc. </a:t>
            </a:r>
          </a:p>
          <a:p>
            <a:pPr marL="400873" indent="-400873" algn="just">
              <a:buFont typeface="+mj-lt"/>
              <a:buAutoNum type="arabicPeriod"/>
            </a:pPr>
            <a:r>
              <a:rPr lang="en-US" sz="2500" dirty="0" smtClean="0">
                <a:latin typeface="Times New Roman" pitchFamily="18" charset="0"/>
                <a:cs typeface="Times New Roman" pitchFamily="18" charset="0"/>
              </a:rPr>
              <a:t>Also people write the same digit in many different ways.</a:t>
            </a:r>
          </a:p>
          <a:p>
            <a:pPr marL="400873" indent="-400873" algn="just">
              <a:buFont typeface="+mj-lt"/>
              <a:buAutoNum type="arabicPeriod"/>
            </a:pPr>
            <a:r>
              <a:rPr lang="en-US" sz="2500" dirty="0" smtClean="0">
                <a:latin typeface="Times New Roman" pitchFamily="18" charset="0"/>
                <a:cs typeface="Times New Roman" pitchFamily="18" charset="0"/>
              </a:rPr>
              <a:t>Finally the uniqueness and variety in the handwriting of different individuals also influences the formation and appearance of the digits.</a:t>
            </a:r>
          </a:p>
          <a:p>
            <a:pPr marL="400873" indent="-400873" algn="just">
              <a:buFont typeface="+mj-lt"/>
              <a:buAutoNum type="arabicPeriod"/>
            </a:pPr>
            <a:r>
              <a:rPr lang="en-US" sz="2500" dirty="0" smtClean="0">
                <a:latin typeface="Times New Roman" pitchFamily="18" charset="0"/>
                <a:cs typeface="Times New Roman" pitchFamily="18" charset="0"/>
              </a:rPr>
              <a:t>Variability of someone’s calligraphy over time.</a:t>
            </a:r>
            <a:endParaRPr lang="en-US" sz="25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33406">
              <a:spcBef>
                <a:spcPts val="13"/>
              </a:spcBef>
            </a:pPr>
            <a:fld id="{81D60167-4931-47E6-BA6A-407CBD079E47}" type="slidenum">
              <a:rPr lang="en-US" spc="-4" smtClean="0"/>
              <a:pPr marL="33406">
                <a:spcBef>
                  <a:spcPts val="13"/>
                </a:spcBef>
              </a:pPr>
              <a:t>43</a:t>
            </a:fld>
            <a:endParaRPr lang="en-US" spc="-4"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23088" y="1"/>
            <a:ext cx="7376159" cy="568451"/>
          </a:xfrm>
          <a:prstGeom prst="rect">
            <a:avLst/>
          </a:prstGeom>
        </p:spPr>
      </p:pic>
      <p:pic>
        <p:nvPicPr>
          <p:cNvPr id="3" name="object 3"/>
          <p:cNvPicPr/>
          <p:nvPr/>
        </p:nvPicPr>
        <p:blipFill>
          <a:blip r:embed="rId3" cstate="print"/>
          <a:stretch>
            <a:fillRect/>
          </a:stretch>
        </p:blipFill>
        <p:spPr>
          <a:xfrm>
            <a:off x="643127" y="1499616"/>
            <a:ext cx="2077212" cy="2238755"/>
          </a:xfrm>
          <a:prstGeom prst="rect">
            <a:avLst/>
          </a:prstGeom>
        </p:spPr>
      </p:pic>
      <p:pic>
        <p:nvPicPr>
          <p:cNvPr id="4" name="object 4"/>
          <p:cNvPicPr/>
          <p:nvPr/>
        </p:nvPicPr>
        <p:blipFill>
          <a:blip r:embed="rId4" cstate="print"/>
          <a:stretch>
            <a:fillRect/>
          </a:stretch>
        </p:blipFill>
        <p:spPr>
          <a:xfrm>
            <a:off x="3252216" y="1499616"/>
            <a:ext cx="2101595" cy="2238755"/>
          </a:xfrm>
          <a:prstGeom prst="rect">
            <a:avLst/>
          </a:prstGeom>
        </p:spPr>
      </p:pic>
      <p:pic>
        <p:nvPicPr>
          <p:cNvPr id="5" name="object 5"/>
          <p:cNvPicPr/>
          <p:nvPr/>
        </p:nvPicPr>
        <p:blipFill>
          <a:blip r:embed="rId5" cstate="print"/>
          <a:stretch>
            <a:fillRect/>
          </a:stretch>
        </p:blipFill>
        <p:spPr>
          <a:xfrm>
            <a:off x="5887211" y="1499616"/>
            <a:ext cx="2421636" cy="2241804"/>
          </a:xfrm>
          <a:prstGeom prst="rect">
            <a:avLst/>
          </a:prstGeom>
        </p:spPr>
      </p:pic>
      <p:pic>
        <p:nvPicPr>
          <p:cNvPr id="6" name="object 6"/>
          <p:cNvPicPr/>
          <p:nvPr/>
        </p:nvPicPr>
        <p:blipFill>
          <a:blip r:embed="rId6" cstate="print"/>
          <a:stretch>
            <a:fillRect/>
          </a:stretch>
        </p:blipFill>
        <p:spPr>
          <a:xfrm>
            <a:off x="6330697" y="3963923"/>
            <a:ext cx="1976627" cy="2409444"/>
          </a:xfrm>
          <a:prstGeom prst="rect">
            <a:avLst/>
          </a:prstGeom>
        </p:spPr>
      </p:pic>
      <p:pic>
        <p:nvPicPr>
          <p:cNvPr id="7" name="object 7"/>
          <p:cNvPicPr/>
          <p:nvPr/>
        </p:nvPicPr>
        <p:blipFill>
          <a:blip r:embed="rId7" cstate="print"/>
          <a:stretch>
            <a:fillRect/>
          </a:stretch>
        </p:blipFill>
        <p:spPr>
          <a:xfrm>
            <a:off x="643127" y="3951732"/>
            <a:ext cx="2276856" cy="2423160"/>
          </a:xfrm>
          <a:prstGeom prst="rect">
            <a:avLst/>
          </a:prstGeom>
        </p:spPr>
      </p:pic>
      <p:pic>
        <p:nvPicPr>
          <p:cNvPr id="8" name="object 8"/>
          <p:cNvPicPr/>
          <p:nvPr/>
        </p:nvPicPr>
        <p:blipFill>
          <a:blip r:embed="rId8" cstate="print"/>
          <a:stretch>
            <a:fillRect/>
          </a:stretch>
        </p:blipFill>
        <p:spPr>
          <a:xfrm>
            <a:off x="3558540" y="4000500"/>
            <a:ext cx="2132076" cy="237439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3"/>
          <p:cNvSpPr txBox="1"/>
          <p:nvPr/>
        </p:nvSpPr>
        <p:spPr>
          <a:xfrm>
            <a:off x="792770" y="1492624"/>
            <a:ext cx="7237730" cy="1146467"/>
          </a:xfrm>
          <a:prstGeom prst="rect">
            <a:avLst/>
          </a:prstGeom>
        </p:spPr>
        <p:txBody>
          <a:bodyPr vert="horz" wrap="square" lIns="0" tIns="12699" rIns="0" bIns="0" rtlCol="0">
            <a:spAutoFit/>
          </a:bodyPr>
          <a:lstStyle/>
          <a:p>
            <a:pPr marL="12699" marR="5079">
              <a:spcBef>
                <a:spcPts val="100"/>
              </a:spcBef>
              <a:buFont typeface="Arial" pitchFamily="34" charset="0"/>
              <a:buChar char="•"/>
            </a:pPr>
            <a:r>
              <a:rPr lang="en-US" sz="2400" spc="-10" dirty="0" smtClean="0">
                <a:latin typeface="Times New Roman" pitchFamily="18" charset="0"/>
                <a:cs typeface="Times New Roman" pitchFamily="18" charset="0"/>
              </a:rPr>
              <a:t>Online recognition</a:t>
            </a:r>
          </a:p>
          <a:p>
            <a:pPr marL="12699" marR="5079">
              <a:spcBef>
                <a:spcPts val="100"/>
              </a:spcBef>
              <a:buFont typeface="Arial" pitchFamily="34" charset="0"/>
              <a:buChar char="•"/>
            </a:pPr>
            <a:r>
              <a:rPr lang="en-US" sz="2400" spc="-10" dirty="0" smtClean="0">
                <a:latin typeface="Times New Roman" pitchFamily="18" charset="0"/>
                <a:cs typeface="Times New Roman" pitchFamily="18" charset="0"/>
              </a:rPr>
              <a:t>Offline recognition</a:t>
            </a:r>
          </a:p>
          <a:p>
            <a:pPr marL="12699" marR="5079">
              <a:spcBef>
                <a:spcPts val="100"/>
              </a:spcBef>
              <a:buFont typeface="Arial" pitchFamily="34" charset="0"/>
              <a:buChar char="•"/>
            </a:pPr>
            <a:endParaRPr lang="en-US" sz="2400" spc="-10" dirty="0" smtClean="0">
              <a:latin typeface="Times New Roman" pitchFamily="18" charset="0"/>
              <a:cs typeface="Times New Roman" pitchFamily="18" charset="0"/>
            </a:endParaRPr>
          </a:p>
        </p:txBody>
      </p:sp>
      <p:sp>
        <p:nvSpPr>
          <p:cNvPr id="5" name="Rectangle 4"/>
          <p:cNvSpPr/>
          <p:nvPr/>
        </p:nvSpPr>
        <p:spPr>
          <a:xfrm>
            <a:off x="1183725" y="0"/>
            <a:ext cx="6380541" cy="619566"/>
          </a:xfrm>
          <a:prstGeom prst="rect">
            <a:avLst/>
          </a:prstGeom>
        </p:spPr>
        <p:txBody>
          <a:bodyPr wrap="none" lIns="80175" tIns="40087" rIns="80175" bIns="40087">
            <a:spAutoFit/>
          </a:bodyPr>
          <a:lstStyle/>
          <a:p>
            <a:r>
              <a:rPr lang="en-US" sz="3500" b="1" spc="-15" dirty="0" smtClean="0">
                <a:cs typeface="Calibri"/>
              </a:rPr>
              <a:t>Types of Handwriting Recognition</a:t>
            </a:r>
            <a:endParaRPr lang="en-US" sz="3500" b="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590800" y="228600"/>
            <a:ext cx="4843272" cy="465986"/>
          </a:xfrm>
          <a:prstGeom prst="rect">
            <a:avLst/>
          </a:prstGeom>
        </p:spPr>
      </p:pic>
      <p:sp>
        <p:nvSpPr>
          <p:cNvPr id="3" name="object 3"/>
          <p:cNvSpPr txBox="1"/>
          <p:nvPr/>
        </p:nvSpPr>
        <p:spPr>
          <a:xfrm>
            <a:off x="578916" y="1077686"/>
            <a:ext cx="7717790" cy="5025092"/>
          </a:xfrm>
          <a:prstGeom prst="rect">
            <a:avLst/>
          </a:prstGeom>
        </p:spPr>
        <p:txBody>
          <a:bodyPr vert="horz" wrap="square" lIns="0" tIns="13333" rIns="0" bIns="0" rtlCol="0">
            <a:spAutoFit/>
          </a:bodyPr>
          <a:lstStyle/>
          <a:p>
            <a:pPr marL="12699" marR="65399" algn="just">
              <a:spcBef>
                <a:spcPts val="105"/>
              </a:spcBef>
            </a:pPr>
            <a:r>
              <a:rPr sz="2100" spc="-5" dirty="0">
                <a:latin typeface="Times New Roman" pitchFamily="18" charset="0"/>
                <a:cs typeface="Times New Roman" pitchFamily="18" charset="0"/>
              </a:rPr>
              <a:t>On-line handwriting</a:t>
            </a:r>
            <a:r>
              <a:rPr sz="2100" spc="10" dirty="0">
                <a:latin typeface="Times New Roman" pitchFamily="18" charset="0"/>
                <a:cs typeface="Times New Roman" pitchFamily="18" charset="0"/>
              </a:rPr>
              <a:t> </a:t>
            </a:r>
            <a:r>
              <a:rPr sz="2100" spc="-5" dirty="0">
                <a:latin typeface="Times New Roman" pitchFamily="18" charset="0"/>
                <a:cs typeface="Times New Roman" pitchFamily="18" charset="0"/>
              </a:rPr>
              <a:t>recognition</a:t>
            </a:r>
            <a:r>
              <a:rPr sz="2100" spc="-10" dirty="0">
                <a:latin typeface="Times New Roman" pitchFamily="18" charset="0"/>
                <a:cs typeface="Times New Roman" pitchFamily="18" charset="0"/>
              </a:rPr>
              <a:t> </a:t>
            </a:r>
            <a:r>
              <a:rPr sz="2100" spc="-15" dirty="0">
                <a:latin typeface="Times New Roman" pitchFamily="18" charset="0"/>
                <a:cs typeface="Times New Roman" pitchFamily="18" charset="0"/>
              </a:rPr>
              <a:t>involves</a:t>
            </a:r>
            <a:r>
              <a:rPr sz="2100" spc="20" dirty="0">
                <a:latin typeface="Times New Roman" pitchFamily="18" charset="0"/>
                <a:cs typeface="Times New Roman" pitchFamily="18" charset="0"/>
              </a:rPr>
              <a:t> </a:t>
            </a:r>
            <a:r>
              <a:rPr sz="2100" dirty="0">
                <a:latin typeface="Times New Roman" pitchFamily="18" charset="0"/>
                <a:cs typeface="Times New Roman" pitchFamily="18" charset="0"/>
              </a:rPr>
              <a:t>the</a:t>
            </a:r>
            <a:r>
              <a:rPr sz="2100" spc="10" dirty="0">
                <a:latin typeface="Times New Roman" pitchFamily="18" charset="0"/>
                <a:cs typeface="Times New Roman" pitchFamily="18" charset="0"/>
              </a:rPr>
              <a:t> </a:t>
            </a:r>
            <a:r>
              <a:rPr sz="2100" spc="-10" dirty="0">
                <a:latin typeface="Times New Roman" pitchFamily="18" charset="0"/>
                <a:cs typeface="Times New Roman" pitchFamily="18" charset="0"/>
              </a:rPr>
              <a:t>automatic</a:t>
            </a:r>
            <a:r>
              <a:rPr sz="2100" spc="20" dirty="0">
                <a:latin typeface="Times New Roman" pitchFamily="18" charset="0"/>
                <a:cs typeface="Times New Roman" pitchFamily="18" charset="0"/>
              </a:rPr>
              <a:t> </a:t>
            </a:r>
            <a:r>
              <a:rPr sz="2100" spc="-15" dirty="0">
                <a:latin typeface="Times New Roman" pitchFamily="18" charset="0"/>
                <a:cs typeface="Times New Roman" pitchFamily="18" charset="0"/>
              </a:rPr>
              <a:t>conversion</a:t>
            </a:r>
            <a:r>
              <a:rPr sz="2100" spc="5" dirty="0">
                <a:latin typeface="Times New Roman" pitchFamily="18" charset="0"/>
                <a:cs typeface="Times New Roman" pitchFamily="18" charset="0"/>
              </a:rPr>
              <a:t> </a:t>
            </a:r>
            <a:r>
              <a:rPr sz="2100" spc="-5" dirty="0">
                <a:latin typeface="Times New Roman" pitchFamily="18" charset="0"/>
                <a:cs typeface="Times New Roman" pitchFamily="18" charset="0"/>
              </a:rPr>
              <a:t>of </a:t>
            </a:r>
            <a:r>
              <a:rPr sz="2100" spc="-20" dirty="0">
                <a:latin typeface="Times New Roman" pitchFamily="18" charset="0"/>
                <a:cs typeface="Times New Roman" pitchFamily="18" charset="0"/>
              </a:rPr>
              <a:t>text </a:t>
            </a:r>
            <a:r>
              <a:rPr sz="2100" spc="-15" dirty="0">
                <a:latin typeface="Times New Roman" pitchFamily="18" charset="0"/>
                <a:cs typeface="Times New Roman" pitchFamily="18" charset="0"/>
              </a:rPr>
              <a:t> </a:t>
            </a:r>
            <a:r>
              <a:rPr sz="2100" dirty="0">
                <a:latin typeface="Times New Roman" pitchFamily="18" charset="0"/>
                <a:cs typeface="Times New Roman" pitchFamily="18" charset="0"/>
              </a:rPr>
              <a:t>as it</a:t>
            </a:r>
            <a:r>
              <a:rPr sz="2100" spc="15" dirty="0">
                <a:latin typeface="Times New Roman" pitchFamily="18" charset="0"/>
                <a:cs typeface="Times New Roman" pitchFamily="18" charset="0"/>
              </a:rPr>
              <a:t> </a:t>
            </a:r>
            <a:r>
              <a:rPr sz="2100" dirty="0">
                <a:latin typeface="Times New Roman" pitchFamily="18" charset="0"/>
                <a:cs typeface="Times New Roman" pitchFamily="18" charset="0"/>
              </a:rPr>
              <a:t>is</a:t>
            </a:r>
            <a:r>
              <a:rPr sz="2100" spc="-10" dirty="0">
                <a:latin typeface="Times New Roman" pitchFamily="18" charset="0"/>
                <a:cs typeface="Times New Roman" pitchFamily="18" charset="0"/>
              </a:rPr>
              <a:t> written</a:t>
            </a:r>
            <a:r>
              <a:rPr sz="2100" spc="20" dirty="0">
                <a:latin typeface="Times New Roman" pitchFamily="18" charset="0"/>
                <a:cs typeface="Times New Roman" pitchFamily="18" charset="0"/>
              </a:rPr>
              <a:t> </a:t>
            </a:r>
            <a:r>
              <a:rPr sz="2100" spc="-5" dirty="0">
                <a:latin typeface="Times New Roman" pitchFamily="18" charset="0"/>
                <a:cs typeface="Times New Roman" pitchFamily="18" charset="0"/>
              </a:rPr>
              <a:t>on</a:t>
            </a:r>
            <a:r>
              <a:rPr sz="2100" spc="-20" dirty="0">
                <a:latin typeface="Times New Roman" pitchFamily="18" charset="0"/>
                <a:cs typeface="Times New Roman" pitchFamily="18" charset="0"/>
              </a:rPr>
              <a:t> </a:t>
            </a:r>
            <a:r>
              <a:rPr sz="2100" dirty="0">
                <a:latin typeface="Times New Roman" pitchFamily="18" charset="0"/>
                <a:cs typeface="Times New Roman" pitchFamily="18" charset="0"/>
              </a:rPr>
              <a:t>a</a:t>
            </a:r>
            <a:r>
              <a:rPr sz="2100" spc="5" dirty="0">
                <a:latin typeface="Times New Roman" pitchFamily="18" charset="0"/>
                <a:cs typeface="Times New Roman" pitchFamily="18" charset="0"/>
              </a:rPr>
              <a:t> </a:t>
            </a:r>
            <a:r>
              <a:rPr sz="2100" spc="-5" dirty="0">
                <a:latin typeface="Times New Roman" pitchFamily="18" charset="0"/>
                <a:cs typeface="Times New Roman" pitchFamily="18" charset="0"/>
              </a:rPr>
              <a:t>special</a:t>
            </a:r>
            <a:r>
              <a:rPr sz="2100" spc="20" dirty="0">
                <a:latin typeface="Times New Roman" pitchFamily="18" charset="0"/>
                <a:cs typeface="Times New Roman" pitchFamily="18" charset="0"/>
              </a:rPr>
              <a:t> </a:t>
            </a:r>
            <a:r>
              <a:rPr sz="2100" u="heavy" spc="-10" dirty="0">
                <a:solidFill>
                  <a:srgbClr val="0000FF"/>
                </a:solidFill>
                <a:uFill>
                  <a:solidFill>
                    <a:srgbClr val="0000FF"/>
                  </a:solidFill>
                </a:uFill>
                <a:latin typeface="Times New Roman" pitchFamily="18" charset="0"/>
                <a:cs typeface="Times New Roman" pitchFamily="18" charset="0"/>
                <a:hlinkClick r:id="rId3"/>
              </a:rPr>
              <a:t>digitizer</a:t>
            </a:r>
            <a:r>
              <a:rPr sz="2100" spc="10" dirty="0">
                <a:solidFill>
                  <a:srgbClr val="0000FF"/>
                </a:solidFill>
                <a:latin typeface="Times New Roman" pitchFamily="18" charset="0"/>
                <a:cs typeface="Times New Roman" pitchFamily="18" charset="0"/>
                <a:hlinkClick r:id="rId3"/>
              </a:rPr>
              <a:t> </a:t>
            </a:r>
            <a:r>
              <a:rPr sz="2100" spc="-5" dirty="0">
                <a:latin typeface="Times New Roman" pitchFamily="18" charset="0"/>
                <a:cs typeface="Times New Roman" pitchFamily="18" charset="0"/>
              </a:rPr>
              <a:t>or</a:t>
            </a:r>
            <a:r>
              <a:rPr sz="2100" dirty="0">
                <a:latin typeface="Times New Roman" pitchFamily="18" charset="0"/>
                <a:cs typeface="Times New Roman" pitchFamily="18" charset="0"/>
              </a:rPr>
              <a:t> </a:t>
            </a:r>
            <a:r>
              <a:rPr sz="2100" u="heavy" spc="-5" dirty="0">
                <a:solidFill>
                  <a:srgbClr val="0000FF"/>
                </a:solidFill>
                <a:uFill>
                  <a:solidFill>
                    <a:srgbClr val="0000FF"/>
                  </a:solidFill>
                </a:uFill>
                <a:latin typeface="Times New Roman" pitchFamily="18" charset="0"/>
                <a:cs typeface="Times New Roman" pitchFamily="18" charset="0"/>
                <a:hlinkClick r:id="rId4"/>
              </a:rPr>
              <a:t>PDA</a:t>
            </a:r>
            <a:r>
              <a:rPr sz="2100" spc="-5" dirty="0">
                <a:latin typeface="Times New Roman" pitchFamily="18" charset="0"/>
                <a:cs typeface="Times New Roman" pitchFamily="18" charset="0"/>
              </a:rPr>
              <a:t>,</a:t>
            </a:r>
            <a:r>
              <a:rPr sz="2100" spc="-15" dirty="0">
                <a:latin typeface="Times New Roman" pitchFamily="18" charset="0"/>
                <a:cs typeface="Times New Roman" pitchFamily="18" charset="0"/>
              </a:rPr>
              <a:t> </a:t>
            </a:r>
            <a:r>
              <a:rPr sz="2100" spc="-5" dirty="0">
                <a:latin typeface="Times New Roman" pitchFamily="18" charset="0"/>
                <a:cs typeface="Times New Roman" pitchFamily="18" charset="0"/>
              </a:rPr>
              <a:t>where</a:t>
            </a:r>
            <a:r>
              <a:rPr sz="2100" dirty="0">
                <a:latin typeface="Times New Roman" pitchFamily="18" charset="0"/>
                <a:cs typeface="Times New Roman" pitchFamily="18" charset="0"/>
              </a:rPr>
              <a:t> a</a:t>
            </a:r>
            <a:r>
              <a:rPr sz="2100" spc="-5" dirty="0">
                <a:latin typeface="Times New Roman" pitchFamily="18" charset="0"/>
                <a:cs typeface="Times New Roman" pitchFamily="18" charset="0"/>
              </a:rPr>
              <a:t> sensor</a:t>
            </a:r>
            <a:r>
              <a:rPr sz="2100" spc="5" dirty="0">
                <a:latin typeface="Times New Roman" pitchFamily="18" charset="0"/>
                <a:cs typeface="Times New Roman" pitchFamily="18" charset="0"/>
              </a:rPr>
              <a:t> </a:t>
            </a:r>
            <a:r>
              <a:rPr sz="2100" spc="-10" dirty="0">
                <a:latin typeface="Times New Roman" pitchFamily="18" charset="0"/>
                <a:cs typeface="Times New Roman" pitchFamily="18" charset="0"/>
              </a:rPr>
              <a:t>picks</a:t>
            </a:r>
            <a:r>
              <a:rPr sz="2100" spc="5" dirty="0">
                <a:latin typeface="Times New Roman" pitchFamily="18" charset="0"/>
                <a:cs typeface="Times New Roman" pitchFamily="18" charset="0"/>
              </a:rPr>
              <a:t> </a:t>
            </a:r>
            <a:r>
              <a:rPr sz="2100" spc="-5" dirty="0">
                <a:latin typeface="Times New Roman" pitchFamily="18" charset="0"/>
                <a:cs typeface="Times New Roman" pitchFamily="18" charset="0"/>
              </a:rPr>
              <a:t>up </a:t>
            </a:r>
            <a:r>
              <a:rPr sz="2100" dirty="0">
                <a:latin typeface="Times New Roman" pitchFamily="18" charset="0"/>
                <a:cs typeface="Times New Roman" pitchFamily="18" charset="0"/>
              </a:rPr>
              <a:t>the </a:t>
            </a:r>
            <a:r>
              <a:rPr sz="2100" spc="5" dirty="0">
                <a:latin typeface="Times New Roman" pitchFamily="18" charset="0"/>
                <a:cs typeface="Times New Roman" pitchFamily="18" charset="0"/>
              </a:rPr>
              <a:t> </a:t>
            </a:r>
            <a:r>
              <a:rPr sz="2100" dirty="0">
                <a:latin typeface="Times New Roman" pitchFamily="18" charset="0"/>
                <a:cs typeface="Times New Roman" pitchFamily="18" charset="0"/>
              </a:rPr>
              <a:t>pen-tip</a:t>
            </a:r>
            <a:r>
              <a:rPr sz="2100" spc="-10" dirty="0">
                <a:latin typeface="Times New Roman" pitchFamily="18" charset="0"/>
                <a:cs typeface="Times New Roman" pitchFamily="18" charset="0"/>
              </a:rPr>
              <a:t> movements</a:t>
            </a:r>
            <a:r>
              <a:rPr sz="2100" spc="25" dirty="0">
                <a:latin typeface="Times New Roman" pitchFamily="18" charset="0"/>
                <a:cs typeface="Times New Roman" pitchFamily="18" charset="0"/>
              </a:rPr>
              <a:t> </a:t>
            </a:r>
            <a:r>
              <a:rPr sz="2100" dirty="0">
                <a:latin typeface="Times New Roman" pitchFamily="18" charset="0"/>
                <a:cs typeface="Times New Roman" pitchFamily="18" charset="0"/>
              </a:rPr>
              <a:t>as</a:t>
            </a:r>
            <a:r>
              <a:rPr sz="2100" spc="5" dirty="0">
                <a:latin typeface="Times New Roman" pitchFamily="18" charset="0"/>
                <a:cs typeface="Times New Roman" pitchFamily="18" charset="0"/>
              </a:rPr>
              <a:t> </a:t>
            </a:r>
            <a:r>
              <a:rPr sz="2100" spc="-10" dirty="0">
                <a:latin typeface="Times New Roman" pitchFamily="18" charset="0"/>
                <a:cs typeface="Times New Roman" pitchFamily="18" charset="0"/>
              </a:rPr>
              <a:t>well</a:t>
            </a:r>
            <a:r>
              <a:rPr sz="2100" spc="15" dirty="0">
                <a:latin typeface="Times New Roman" pitchFamily="18" charset="0"/>
                <a:cs typeface="Times New Roman" pitchFamily="18" charset="0"/>
              </a:rPr>
              <a:t> </a:t>
            </a:r>
            <a:r>
              <a:rPr sz="2100" dirty="0">
                <a:latin typeface="Times New Roman" pitchFamily="18" charset="0"/>
                <a:cs typeface="Times New Roman" pitchFamily="18" charset="0"/>
              </a:rPr>
              <a:t>as</a:t>
            </a:r>
            <a:r>
              <a:rPr sz="2100" spc="5" dirty="0">
                <a:latin typeface="Times New Roman" pitchFamily="18" charset="0"/>
                <a:cs typeface="Times New Roman" pitchFamily="18" charset="0"/>
              </a:rPr>
              <a:t> </a:t>
            </a:r>
            <a:r>
              <a:rPr sz="2100" spc="-5" dirty="0">
                <a:latin typeface="Times New Roman" pitchFamily="18" charset="0"/>
                <a:cs typeface="Times New Roman" pitchFamily="18" charset="0"/>
              </a:rPr>
              <a:t>pen-up/pen-down</a:t>
            </a:r>
            <a:r>
              <a:rPr sz="2100" spc="-40" dirty="0">
                <a:latin typeface="Times New Roman" pitchFamily="18" charset="0"/>
                <a:cs typeface="Times New Roman" pitchFamily="18" charset="0"/>
              </a:rPr>
              <a:t> </a:t>
            </a:r>
            <a:r>
              <a:rPr sz="2100" spc="-5" dirty="0">
                <a:latin typeface="Times New Roman" pitchFamily="18" charset="0"/>
                <a:cs typeface="Times New Roman" pitchFamily="18" charset="0"/>
              </a:rPr>
              <a:t>switching.</a:t>
            </a:r>
            <a:r>
              <a:rPr sz="2100" dirty="0">
                <a:latin typeface="Times New Roman" pitchFamily="18" charset="0"/>
                <a:cs typeface="Times New Roman" pitchFamily="18" charset="0"/>
              </a:rPr>
              <a:t> </a:t>
            </a:r>
            <a:r>
              <a:rPr sz="2100" spc="-10" dirty="0">
                <a:latin typeface="Times New Roman" pitchFamily="18" charset="0"/>
                <a:cs typeface="Times New Roman" pitchFamily="18" charset="0"/>
              </a:rPr>
              <a:t>That</a:t>
            </a:r>
            <a:r>
              <a:rPr sz="2100" spc="10" dirty="0">
                <a:latin typeface="Times New Roman" pitchFamily="18" charset="0"/>
                <a:cs typeface="Times New Roman" pitchFamily="18" charset="0"/>
              </a:rPr>
              <a:t> </a:t>
            </a:r>
            <a:r>
              <a:rPr sz="2100" dirty="0">
                <a:latin typeface="Times New Roman" pitchFamily="18" charset="0"/>
                <a:cs typeface="Times New Roman" pitchFamily="18" charset="0"/>
              </a:rPr>
              <a:t>kind </a:t>
            </a:r>
            <a:r>
              <a:rPr sz="2100" spc="-5" dirty="0">
                <a:latin typeface="Times New Roman" pitchFamily="18" charset="0"/>
                <a:cs typeface="Times New Roman" pitchFamily="18" charset="0"/>
              </a:rPr>
              <a:t>of </a:t>
            </a:r>
            <a:r>
              <a:rPr sz="2100" dirty="0">
                <a:latin typeface="Times New Roman" pitchFamily="18" charset="0"/>
                <a:cs typeface="Times New Roman" pitchFamily="18" charset="0"/>
              </a:rPr>
              <a:t> </a:t>
            </a:r>
            <a:r>
              <a:rPr sz="2100" spc="-15" dirty="0">
                <a:latin typeface="Times New Roman" pitchFamily="18" charset="0"/>
                <a:cs typeface="Times New Roman" pitchFamily="18" charset="0"/>
              </a:rPr>
              <a:t>data</a:t>
            </a:r>
            <a:r>
              <a:rPr sz="2100" dirty="0">
                <a:latin typeface="Times New Roman" pitchFamily="18" charset="0"/>
                <a:cs typeface="Times New Roman" pitchFamily="18" charset="0"/>
              </a:rPr>
              <a:t> is</a:t>
            </a:r>
            <a:r>
              <a:rPr sz="2100" spc="10" dirty="0">
                <a:latin typeface="Times New Roman" pitchFamily="18" charset="0"/>
                <a:cs typeface="Times New Roman" pitchFamily="18" charset="0"/>
              </a:rPr>
              <a:t> </a:t>
            </a:r>
            <a:r>
              <a:rPr sz="2100" dirty="0">
                <a:latin typeface="Times New Roman" pitchFamily="18" charset="0"/>
                <a:cs typeface="Times New Roman" pitchFamily="18" charset="0"/>
              </a:rPr>
              <a:t>known</a:t>
            </a:r>
            <a:r>
              <a:rPr sz="2100" spc="-25" dirty="0">
                <a:latin typeface="Times New Roman" pitchFamily="18" charset="0"/>
                <a:cs typeface="Times New Roman" pitchFamily="18" charset="0"/>
              </a:rPr>
              <a:t> </a:t>
            </a:r>
            <a:r>
              <a:rPr sz="2100" dirty="0">
                <a:latin typeface="Times New Roman" pitchFamily="18" charset="0"/>
                <a:cs typeface="Times New Roman" pitchFamily="18" charset="0"/>
              </a:rPr>
              <a:t>as</a:t>
            </a:r>
            <a:r>
              <a:rPr sz="2100" spc="5" dirty="0">
                <a:latin typeface="Times New Roman" pitchFamily="18" charset="0"/>
                <a:cs typeface="Times New Roman" pitchFamily="18" charset="0"/>
              </a:rPr>
              <a:t> </a:t>
            </a:r>
            <a:r>
              <a:rPr sz="2100" spc="-10" dirty="0">
                <a:latin typeface="Times New Roman" pitchFamily="18" charset="0"/>
                <a:cs typeface="Times New Roman" pitchFamily="18" charset="0"/>
              </a:rPr>
              <a:t>digital</a:t>
            </a:r>
            <a:r>
              <a:rPr sz="2100" dirty="0">
                <a:latin typeface="Times New Roman" pitchFamily="18" charset="0"/>
                <a:cs typeface="Times New Roman" pitchFamily="18" charset="0"/>
              </a:rPr>
              <a:t> </a:t>
            </a:r>
            <a:r>
              <a:rPr sz="2100" spc="-5" dirty="0">
                <a:latin typeface="Times New Roman" pitchFamily="18" charset="0"/>
                <a:cs typeface="Times New Roman" pitchFamily="18" charset="0"/>
              </a:rPr>
              <a:t>ink</a:t>
            </a:r>
            <a:r>
              <a:rPr sz="2100" spc="5" dirty="0">
                <a:latin typeface="Times New Roman" pitchFamily="18" charset="0"/>
                <a:cs typeface="Times New Roman" pitchFamily="18" charset="0"/>
              </a:rPr>
              <a:t> </a:t>
            </a:r>
            <a:r>
              <a:rPr sz="2100" dirty="0">
                <a:latin typeface="Times New Roman" pitchFamily="18" charset="0"/>
                <a:cs typeface="Times New Roman" pitchFamily="18" charset="0"/>
              </a:rPr>
              <a:t>and</a:t>
            </a:r>
            <a:r>
              <a:rPr sz="2100" spc="-5" dirty="0">
                <a:latin typeface="Times New Roman" pitchFamily="18" charset="0"/>
                <a:cs typeface="Times New Roman" pitchFamily="18" charset="0"/>
              </a:rPr>
              <a:t> can</a:t>
            </a:r>
            <a:r>
              <a:rPr sz="2100" spc="-15" dirty="0">
                <a:latin typeface="Times New Roman" pitchFamily="18" charset="0"/>
                <a:cs typeface="Times New Roman" pitchFamily="18" charset="0"/>
              </a:rPr>
              <a:t> </a:t>
            </a:r>
            <a:r>
              <a:rPr sz="2100" spc="-5" dirty="0">
                <a:latin typeface="Times New Roman" pitchFamily="18" charset="0"/>
                <a:cs typeface="Times New Roman" pitchFamily="18" charset="0"/>
              </a:rPr>
              <a:t>be </a:t>
            </a:r>
            <a:r>
              <a:rPr sz="2100" spc="-15" dirty="0">
                <a:latin typeface="Times New Roman" pitchFamily="18" charset="0"/>
                <a:cs typeface="Times New Roman" pitchFamily="18" charset="0"/>
              </a:rPr>
              <a:t>regarded</a:t>
            </a:r>
            <a:r>
              <a:rPr sz="2100" spc="-20" dirty="0">
                <a:latin typeface="Times New Roman" pitchFamily="18" charset="0"/>
                <a:cs typeface="Times New Roman" pitchFamily="18" charset="0"/>
              </a:rPr>
              <a:t> </a:t>
            </a:r>
            <a:r>
              <a:rPr sz="2100" dirty="0">
                <a:latin typeface="Times New Roman" pitchFamily="18" charset="0"/>
                <a:cs typeface="Times New Roman" pitchFamily="18" charset="0"/>
              </a:rPr>
              <a:t>as</a:t>
            </a:r>
            <a:r>
              <a:rPr sz="2100" spc="15" dirty="0">
                <a:latin typeface="Times New Roman" pitchFamily="18" charset="0"/>
                <a:cs typeface="Times New Roman" pitchFamily="18" charset="0"/>
              </a:rPr>
              <a:t> </a:t>
            </a:r>
            <a:r>
              <a:rPr sz="2100" dirty="0">
                <a:latin typeface="Times New Roman" pitchFamily="18" charset="0"/>
                <a:cs typeface="Times New Roman" pitchFamily="18" charset="0"/>
              </a:rPr>
              <a:t>a</a:t>
            </a:r>
            <a:r>
              <a:rPr sz="2100" spc="-10" dirty="0">
                <a:latin typeface="Times New Roman" pitchFamily="18" charset="0"/>
                <a:cs typeface="Times New Roman" pitchFamily="18" charset="0"/>
              </a:rPr>
              <a:t> </a:t>
            </a:r>
            <a:r>
              <a:rPr sz="2100" b="1" u="sng" spc="-5" dirty="0">
                <a:latin typeface="Times New Roman" pitchFamily="18" charset="0"/>
                <a:cs typeface="Times New Roman" pitchFamily="18" charset="0"/>
              </a:rPr>
              <a:t>dynamic </a:t>
            </a:r>
            <a:r>
              <a:rPr sz="2100" b="1" u="sng" dirty="0">
                <a:latin typeface="Times New Roman" pitchFamily="18" charset="0"/>
                <a:cs typeface="Times New Roman" pitchFamily="18" charset="0"/>
              </a:rPr>
              <a:t> </a:t>
            </a:r>
            <a:r>
              <a:rPr sz="2100" b="1" u="sng" spc="-10" dirty="0">
                <a:latin typeface="Times New Roman" pitchFamily="18" charset="0"/>
                <a:cs typeface="Times New Roman" pitchFamily="18" charset="0"/>
              </a:rPr>
              <a:t>representation</a:t>
            </a:r>
            <a:r>
              <a:rPr sz="2100" b="1" u="sng" spc="35" dirty="0">
                <a:latin typeface="Times New Roman" pitchFamily="18" charset="0"/>
                <a:cs typeface="Times New Roman" pitchFamily="18" charset="0"/>
              </a:rPr>
              <a:t> </a:t>
            </a:r>
            <a:r>
              <a:rPr sz="2100" b="1" u="sng" spc="-5" dirty="0">
                <a:latin typeface="Times New Roman" pitchFamily="18" charset="0"/>
                <a:cs typeface="Times New Roman" pitchFamily="18" charset="0"/>
              </a:rPr>
              <a:t>of</a:t>
            </a:r>
            <a:r>
              <a:rPr sz="2100" b="1" u="sng" dirty="0">
                <a:latin typeface="Times New Roman" pitchFamily="18" charset="0"/>
                <a:cs typeface="Times New Roman" pitchFamily="18" charset="0"/>
              </a:rPr>
              <a:t> </a:t>
            </a:r>
            <a:r>
              <a:rPr sz="2100" b="1" u="sng" spc="-5" dirty="0">
                <a:latin typeface="Times New Roman" pitchFamily="18" charset="0"/>
                <a:cs typeface="Times New Roman" pitchFamily="18" charset="0"/>
              </a:rPr>
              <a:t>handwriting</a:t>
            </a:r>
            <a:r>
              <a:rPr sz="2100" b="1" u="sng" spc="-5">
                <a:latin typeface="Times New Roman" pitchFamily="18" charset="0"/>
                <a:cs typeface="Times New Roman" pitchFamily="18" charset="0"/>
              </a:rPr>
              <a:t>.</a:t>
            </a:r>
            <a:r>
              <a:rPr sz="2100" b="1" u="sng" spc="-20">
                <a:latin typeface="Times New Roman" pitchFamily="18" charset="0"/>
                <a:cs typeface="Times New Roman" pitchFamily="18" charset="0"/>
              </a:rPr>
              <a:t> </a:t>
            </a:r>
            <a:endParaRPr lang="en-US" sz="2100" b="1" u="sng" spc="-20" dirty="0" smtClean="0">
              <a:latin typeface="Times New Roman" pitchFamily="18" charset="0"/>
              <a:cs typeface="Times New Roman" pitchFamily="18" charset="0"/>
            </a:endParaRPr>
          </a:p>
          <a:p>
            <a:pPr marL="12699" marR="65399" algn="just">
              <a:spcBef>
                <a:spcPts val="105"/>
              </a:spcBef>
            </a:pPr>
            <a:r>
              <a:rPr sz="2100" spc="-5" smtClean="0">
                <a:latin typeface="Times New Roman" pitchFamily="18" charset="0"/>
                <a:cs typeface="Times New Roman" pitchFamily="18" charset="0"/>
              </a:rPr>
              <a:t>The</a:t>
            </a:r>
            <a:r>
              <a:rPr sz="2100" spc="5" smtClean="0">
                <a:latin typeface="Times New Roman" pitchFamily="18" charset="0"/>
                <a:cs typeface="Times New Roman" pitchFamily="18" charset="0"/>
              </a:rPr>
              <a:t> </a:t>
            </a:r>
            <a:r>
              <a:rPr sz="2100" spc="-5" dirty="0">
                <a:latin typeface="Times New Roman" pitchFamily="18" charset="0"/>
                <a:cs typeface="Times New Roman" pitchFamily="18" charset="0"/>
              </a:rPr>
              <a:t>obtained</a:t>
            </a:r>
            <a:r>
              <a:rPr sz="2100" dirty="0">
                <a:latin typeface="Times New Roman" pitchFamily="18" charset="0"/>
                <a:cs typeface="Times New Roman" pitchFamily="18" charset="0"/>
              </a:rPr>
              <a:t> </a:t>
            </a:r>
            <a:r>
              <a:rPr sz="2100" spc="-5" dirty="0">
                <a:latin typeface="Times New Roman" pitchFamily="18" charset="0"/>
                <a:cs typeface="Times New Roman" pitchFamily="18" charset="0"/>
              </a:rPr>
              <a:t>signal</a:t>
            </a:r>
            <a:r>
              <a:rPr sz="2100" spc="10" dirty="0">
                <a:latin typeface="Times New Roman" pitchFamily="18" charset="0"/>
                <a:cs typeface="Times New Roman" pitchFamily="18" charset="0"/>
              </a:rPr>
              <a:t> </a:t>
            </a:r>
            <a:r>
              <a:rPr sz="2100" spc="-5" dirty="0">
                <a:latin typeface="Times New Roman" pitchFamily="18" charset="0"/>
                <a:cs typeface="Times New Roman" pitchFamily="18" charset="0"/>
              </a:rPr>
              <a:t>is</a:t>
            </a:r>
            <a:r>
              <a:rPr sz="2100" spc="20" dirty="0">
                <a:latin typeface="Times New Roman" pitchFamily="18" charset="0"/>
                <a:cs typeface="Times New Roman" pitchFamily="18" charset="0"/>
              </a:rPr>
              <a:t> </a:t>
            </a:r>
            <a:r>
              <a:rPr sz="2100" spc="-15" dirty="0">
                <a:latin typeface="Times New Roman" pitchFamily="18" charset="0"/>
                <a:cs typeface="Times New Roman" pitchFamily="18" charset="0"/>
              </a:rPr>
              <a:t>converted</a:t>
            </a:r>
            <a:r>
              <a:rPr sz="2100" spc="5" dirty="0">
                <a:latin typeface="Times New Roman" pitchFamily="18" charset="0"/>
                <a:cs typeface="Times New Roman" pitchFamily="18" charset="0"/>
              </a:rPr>
              <a:t> </a:t>
            </a:r>
            <a:r>
              <a:rPr sz="2100" spc="-15" dirty="0">
                <a:latin typeface="Times New Roman" pitchFamily="18" charset="0"/>
                <a:cs typeface="Times New Roman" pitchFamily="18" charset="0"/>
              </a:rPr>
              <a:t>into</a:t>
            </a:r>
            <a:r>
              <a:rPr sz="2100" spc="5" dirty="0">
                <a:latin typeface="Times New Roman" pitchFamily="18" charset="0"/>
                <a:cs typeface="Times New Roman" pitchFamily="18" charset="0"/>
              </a:rPr>
              <a:t> </a:t>
            </a:r>
            <a:r>
              <a:rPr sz="2100" spc="-10" dirty="0">
                <a:latin typeface="Times New Roman" pitchFamily="18" charset="0"/>
                <a:cs typeface="Times New Roman" pitchFamily="18" charset="0"/>
              </a:rPr>
              <a:t>letter </a:t>
            </a:r>
            <a:r>
              <a:rPr sz="2100" spc="-434" dirty="0">
                <a:latin typeface="Times New Roman" pitchFamily="18" charset="0"/>
                <a:cs typeface="Times New Roman" pitchFamily="18" charset="0"/>
              </a:rPr>
              <a:t> </a:t>
            </a:r>
            <a:r>
              <a:rPr sz="2100" spc="-5" dirty="0">
                <a:latin typeface="Times New Roman" pitchFamily="18" charset="0"/>
                <a:cs typeface="Times New Roman" pitchFamily="18" charset="0"/>
              </a:rPr>
              <a:t>codes</a:t>
            </a:r>
            <a:r>
              <a:rPr sz="2100" spc="-15" dirty="0">
                <a:latin typeface="Times New Roman" pitchFamily="18" charset="0"/>
                <a:cs typeface="Times New Roman" pitchFamily="18" charset="0"/>
              </a:rPr>
              <a:t> </a:t>
            </a:r>
            <a:r>
              <a:rPr sz="2100" dirty="0">
                <a:latin typeface="Times New Roman" pitchFamily="18" charset="0"/>
                <a:cs typeface="Times New Roman" pitchFamily="18" charset="0"/>
              </a:rPr>
              <a:t>which</a:t>
            </a:r>
            <a:r>
              <a:rPr sz="2100" spc="-5" dirty="0">
                <a:latin typeface="Times New Roman" pitchFamily="18" charset="0"/>
                <a:cs typeface="Times New Roman" pitchFamily="18" charset="0"/>
              </a:rPr>
              <a:t> </a:t>
            </a:r>
            <a:r>
              <a:rPr sz="2100" spc="-10" dirty="0">
                <a:latin typeface="Times New Roman" pitchFamily="18" charset="0"/>
                <a:cs typeface="Times New Roman" pitchFamily="18" charset="0"/>
              </a:rPr>
              <a:t>are</a:t>
            </a:r>
            <a:r>
              <a:rPr sz="2100" spc="5" dirty="0">
                <a:latin typeface="Times New Roman" pitchFamily="18" charset="0"/>
                <a:cs typeface="Times New Roman" pitchFamily="18" charset="0"/>
              </a:rPr>
              <a:t> </a:t>
            </a:r>
            <a:r>
              <a:rPr sz="2100" spc="-5" dirty="0">
                <a:latin typeface="Times New Roman" pitchFamily="18" charset="0"/>
                <a:cs typeface="Times New Roman" pitchFamily="18" charset="0"/>
              </a:rPr>
              <a:t>usable </a:t>
            </a:r>
            <a:r>
              <a:rPr sz="2100" dirty="0">
                <a:latin typeface="Times New Roman" pitchFamily="18" charset="0"/>
                <a:cs typeface="Times New Roman" pitchFamily="18" charset="0"/>
              </a:rPr>
              <a:t>within</a:t>
            </a:r>
            <a:r>
              <a:rPr sz="2100" spc="5" dirty="0">
                <a:latin typeface="Times New Roman" pitchFamily="18" charset="0"/>
                <a:cs typeface="Times New Roman" pitchFamily="18" charset="0"/>
              </a:rPr>
              <a:t> </a:t>
            </a:r>
            <a:r>
              <a:rPr sz="2100" spc="-5" dirty="0">
                <a:latin typeface="Times New Roman" pitchFamily="18" charset="0"/>
                <a:cs typeface="Times New Roman" pitchFamily="18" charset="0"/>
              </a:rPr>
              <a:t>computer</a:t>
            </a:r>
            <a:r>
              <a:rPr sz="2100" spc="-25" dirty="0">
                <a:latin typeface="Times New Roman" pitchFamily="18" charset="0"/>
                <a:cs typeface="Times New Roman" pitchFamily="18" charset="0"/>
              </a:rPr>
              <a:t> </a:t>
            </a:r>
            <a:r>
              <a:rPr sz="2100" dirty="0">
                <a:latin typeface="Times New Roman" pitchFamily="18" charset="0"/>
                <a:cs typeface="Times New Roman" pitchFamily="18" charset="0"/>
              </a:rPr>
              <a:t>and</a:t>
            </a:r>
            <a:r>
              <a:rPr sz="2100" spc="-5" dirty="0">
                <a:latin typeface="Times New Roman" pitchFamily="18" charset="0"/>
                <a:cs typeface="Times New Roman" pitchFamily="18" charset="0"/>
              </a:rPr>
              <a:t> </a:t>
            </a:r>
            <a:r>
              <a:rPr sz="2100" spc="-10" dirty="0">
                <a:latin typeface="Times New Roman" pitchFamily="18" charset="0"/>
                <a:cs typeface="Times New Roman" pitchFamily="18" charset="0"/>
              </a:rPr>
              <a:t>text-processing</a:t>
            </a:r>
            <a:r>
              <a:rPr sz="2100" spc="35" dirty="0">
                <a:latin typeface="Times New Roman" pitchFamily="18" charset="0"/>
                <a:cs typeface="Times New Roman" pitchFamily="18" charset="0"/>
              </a:rPr>
              <a:t> </a:t>
            </a:r>
            <a:r>
              <a:rPr sz="2100" spc="-5" dirty="0">
                <a:latin typeface="Times New Roman" pitchFamily="18" charset="0"/>
                <a:cs typeface="Times New Roman" pitchFamily="18" charset="0"/>
              </a:rPr>
              <a:t>applications</a:t>
            </a:r>
            <a:r>
              <a:rPr sz="2100" spc="-5">
                <a:latin typeface="Times New Roman" pitchFamily="18" charset="0"/>
                <a:cs typeface="Times New Roman" pitchFamily="18" charset="0"/>
              </a:rPr>
              <a:t>. </a:t>
            </a:r>
            <a:endParaRPr lang="en-US" sz="2100" spc="-5" dirty="0" smtClean="0">
              <a:latin typeface="Times New Roman" pitchFamily="18" charset="0"/>
              <a:cs typeface="Times New Roman" pitchFamily="18" charset="0"/>
            </a:endParaRPr>
          </a:p>
          <a:p>
            <a:pPr marL="12699" marR="65399" algn="just">
              <a:spcBef>
                <a:spcPts val="105"/>
              </a:spcBef>
            </a:pPr>
            <a:r>
              <a:rPr sz="2100" spc="-440" smtClean="0">
                <a:latin typeface="Times New Roman" pitchFamily="18" charset="0"/>
                <a:cs typeface="Times New Roman" pitchFamily="18" charset="0"/>
              </a:rPr>
              <a:t> </a:t>
            </a:r>
            <a:r>
              <a:rPr sz="2100" spc="-5" dirty="0">
                <a:latin typeface="Times New Roman" pitchFamily="18" charset="0"/>
                <a:cs typeface="Times New Roman" pitchFamily="18" charset="0"/>
              </a:rPr>
              <a:t>The elements </a:t>
            </a:r>
            <a:r>
              <a:rPr sz="2100" dirty="0">
                <a:latin typeface="Times New Roman" pitchFamily="18" charset="0"/>
                <a:cs typeface="Times New Roman" pitchFamily="18" charset="0"/>
              </a:rPr>
              <a:t>of an </a:t>
            </a:r>
            <a:r>
              <a:rPr sz="2100" spc="-5" dirty="0">
                <a:latin typeface="Times New Roman" pitchFamily="18" charset="0"/>
                <a:cs typeface="Times New Roman" pitchFamily="18" charset="0"/>
              </a:rPr>
              <a:t>on-line handwriting recognition </a:t>
            </a:r>
            <a:r>
              <a:rPr sz="2100" spc="-10" dirty="0">
                <a:latin typeface="Times New Roman" pitchFamily="18" charset="0"/>
                <a:cs typeface="Times New Roman" pitchFamily="18" charset="0"/>
              </a:rPr>
              <a:t>interface </a:t>
            </a:r>
            <a:r>
              <a:rPr sz="2100" dirty="0">
                <a:latin typeface="Times New Roman" pitchFamily="18" charset="0"/>
                <a:cs typeface="Times New Roman" pitchFamily="18" charset="0"/>
              </a:rPr>
              <a:t>typically </a:t>
            </a:r>
            <a:r>
              <a:rPr sz="2100" spc="5" dirty="0">
                <a:latin typeface="Times New Roman" pitchFamily="18" charset="0"/>
                <a:cs typeface="Times New Roman" pitchFamily="18" charset="0"/>
              </a:rPr>
              <a:t> </a:t>
            </a:r>
            <a:r>
              <a:rPr sz="2100" dirty="0">
                <a:latin typeface="Times New Roman" pitchFamily="18" charset="0"/>
                <a:cs typeface="Times New Roman" pitchFamily="18" charset="0"/>
              </a:rPr>
              <a:t>include:</a:t>
            </a:r>
            <a:endParaRPr sz="2100">
              <a:latin typeface="Times New Roman" pitchFamily="18" charset="0"/>
              <a:cs typeface="Times New Roman" pitchFamily="18" charset="0"/>
            </a:endParaRPr>
          </a:p>
          <a:p>
            <a:pPr marL="275563" indent="-263499" algn="just">
              <a:spcBef>
                <a:spcPts val="5"/>
              </a:spcBef>
              <a:buAutoNum type="arabicParenR"/>
              <a:tabLst>
                <a:tab pos="276198" algn="l"/>
              </a:tabLst>
            </a:pPr>
            <a:r>
              <a:rPr sz="2100" dirty="0">
                <a:latin typeface="Times New Roman" pitchFamily="18" charset="0"/>
                <a:cs typeface="Times New Roman" pitchFamily="18" charset="0"/>
              </a:rPr>
              <a:t>a pen</a:t>
            </a:r>
            <a:r>
              <a:rPr sz="2100" spc="-20" dirty="0">
                <a:latin typeface="Times New Roman" pitchFamily="18" charset="0"/>
                <a:cs typeface="Times New Roman" pitchFamily="18" charset="0"/>
              </a:rPr>
              <a:t> </a:t>
            </a:r>
            <a:r>
              <a:rPr sz="2100" spc="-5" dirty="0">
                <a:latin typeface="Times New Roman" pitchFamily="18" charset="0"/>
                <a:cs typeface="Times New Roman" pitchFamily="18" charset="0"/>
              </a:rPr>
              <a:t>or stylus</a:t>
            </a:r>
            <a:r>
              <a:rPr sz="2100" dirty="0">
                <a:latin typeface="Times New Roman" pitchFamily="18" charset="0"/>
                <a:cs typeface="Times New Roman" pitchFamily="18" charset="0"/>
              </a:rPr>
              <a:t> </a:t>
            </a:r>
            <a:r>
              <a:rPr sz="2100" spc="-15" dirty="0">
                <a:latin typeface="Times New Roman" pitchFamily="18" charset="0"/>
                <a:cs typeface="Times New Roman" pitchFamily="18" charset="0"/>
              </a:rPr>
              <a:t>for </a:t>
            </a:r>
            <a:r>
              <a:rPr sz="2100" dirty="0">
                <a:latin typeface="Times New Roman" pitchFamily="18" charset="0"/>
                <a:cs typeface="Times New Roman" pitchFamily="18" charset="0"/>
              </a:rPr>
              <a:t>the</a:t>
            </a:r>
            <a:r>
              <a:rPr sz="2100" spc="-10" dirty="0">
                <a:latin typeface="Times New Roman" pitchFamily="18" charset="0"/>
                <a:cs typeface="Times New Roman" pitchFamily="18" charset="0"/>
              </a:rPr>
              <a:t> </a:t>
            </a:r>
            <a:r>
              <a:rPr sz="2100" spc="-5" dirty="0">
                <a:latin typeface="Times New Roman" pitchFamily="18" charset="0"/>
                <a:cs typeface="Times New Roman" pitchFamily="18" charset="0"/>
              </a:rPr>
              <a:t>user</a:t>
            </a:r>
            <a:r>
              <a:rPr sz="2100" spc="10" dirty="0">
                <a:latin typeface="Times New Roman" pitchFamily="18" charset="0"/>
                <a:cs typeface="Times New Roman" pitchFamily="18" charset="0"/>
              </a:rPr>
              <a:t> </a:t>
            </a:r>
            <a:r>
              <a:rPr sz="2100" spc="-15" dirty="0">
                <a:latin typeface="Times New Roman" pitchFamily="18" charset="0"/>
                <a:cs typeface="Times New Roman" pitchFamily="18" charset="0"/>
              </a:rPr>
              <a:t>to</a:t>
            </a:r>
            <a:r>
              <a:rPr sz="2100" spc="-10" dirty="0">
                <a:latin typeface="Times New Roman" pitchFamily="18" charset="0"/>
                <a:cs typeface="Times New Roman" pitchFamily="18" charset="0"/>
              </a:rPr>
              <a:t> write</a:t>
            </a:r>
            <a:r>
              <a:rPr sz="2100" spc="10" dirty="0">
                <a:latin typeface="Times New Roman" pitchFamily="18" charset="0"/>
                <a:cs typeface="Times New Roman" pitchFamily="18" charset="0"/>
              </a:rPr>
              <a:t> </a:t>
            </a:r>
            <a:r>
              <a:rPr sz="2100" spc="-5" dirty="0">
                <a:latin typeface="Times New Roman" pitchFamily="18" charset="0"/>
                <a:cs typeface="Times New Roman" pitchFamily="18" charset="0"/>
              </a:rPr>
              <a:t>with.</a:t>
            </a:r>
            <a:endParaRPr sz="2100">
              <a:latin typeface="Times New Roman" pitchFamily="18" charset="0"/>
              <a:cs typeface="Times New Roman" pitchFamily="18" charset="0"/>
            </a:endParaRPr>
          </a:p>
          <a:p>
            <a:pPr marL="12699" marR="90161" algn="just">
              <a:buAutoNum type="arabicParenR"/>
              <a:tabLst>
                <a:tab pos="276198" algn="l"/>
              </a:tabLst>
            </a:pPr>
            <a:r>
              <a:rPr sz="2100" dirty="0">
                <a:latin typeface="Times New Roman" pitchFamily="18" charset="0"/>
                <a:cs typeface="Times New Roman" pitchFamily="18" charset="0"/>
              </a:rPr>
              <a:t>a</a:t>
            </a:r>
            <a:r>
              <a:rPr sz="2100" spc="10" dirty="0">
                <a:latin typeface="Times New Roman" pitchFamily="18" charset="0"/>
                <a:cs typeface="Times New Roman" pitchFamily="18" charset="0"/>
              </a:rPr>
              <a:t> </a:t>
            </a:r>
            <a:r>
              <a:rPr sz="2100" spc="-5" dirty="0">
                <a:latin typeface="Times New Roman" pitchFamily="18" charset="0"/>
                <a:cs typeface="Times New Roman" pitchFamily="18" charset="0"/>
              </a:rPr>
              <a:t>touch</a:t>
            </a:r>
            <a:r>
              <a:rPr sz="2100" spc="-10" dirty="0">
                <a:latin typeface="Times New Roman" pitchFamily="18" charset="0"/>
                <a:cs typeface="Times New Roman" pitchFamily="18" charset="0"/>
              </a:rPr>
              <a:t> sensitive</a:t>
            </a:r>
            <a:r>
              <a:rPr sz="2100" spc="45" dirty="0">
                <a:latin typeface="Times New Roman" pitchFamily="18" charset="0"/>
                <a:cs typeface="Times New Roman" pitchFamily="18" charset="0"/>
              </a:rPr>
              <a:t> </a:t>
            </a:r>
            <a:r>
              <a:rPr sz="2100" spc="-10" dirty="0">
                <a:latin typeface="Times New Roman" pitchFamily="18" charset="0"/>
                <a:cs typeface="Times New Roman" pitchFamily="18" charset="0"/>
              </a:rPr>
              <a:t>surface,</a:t>
            </a:r>
            <a:r>
              <a:rPr sz="2100" spc="15" dirty="0">
                <a:latin typeface="Times New Roman" pitchFamily="18" charset="0"/>
                <a:cs typeface="Times New Roman" pitchFamily="18" charset="0"/>
              </a:rPr>
              <a:t> </a:t>
            </a:r>
            <a:r>
              <a:rPr sz="2100" dirty="0">
                <a:latin typeface="Times New Roman" pitchFamily="18" charset="0"/>
                <a:cs typeface="Times New Roman" pitchFamily="18" charset="0"/>
              </a:rPr>
              <a:t>which</a:t>
            </a:r>
            <a:r>
              <a:rPr sz="2100" spc="-10" dirty="0">
                <a:latin typeface="Times New Roman" pitchFamily="18" charset="0"/>
                <a:cs typeface="Times New Roman" pitchFamily="18" charset="0"/>
              </a:rPr>
              <a:t> </a:t>
            </a:r>
            <a:r>
              <a:rPr sz="2100" spc="-15" dirty="0">
                <a:latin typeface="Times New Roman" pitchFamily="18" charset="0"/>
                <a:cs typeface="Times New Roman" pitchFamily="18" charset="0"/>
              </a:rPr>
              <a:t>may</a:t>
            </a:r>
            <a:r>
              <a:rPr sz="2100" spc="10" dirty="0">
                <a:latin typeface="Times New Roman" pitchFamily="18" charset="0"/>
                <a:cs typeface="Times New Roman" pitchFamily="18" charset="0"/>
              </a:rPr>
              <a:t> </a:t>
            </a:r>
            <a:r>
              <a:rPr sz="2100" spc="-5" dirty="0">
                <a:latin typeface="Times New Roman" pitchFamily="18" charset="0"/>
                <a:cs typeface="Times New Roman" pitchFamily="18" charset="0"/>
              </a:rPr>
              <a:t>be </a:t>
            </a:r>
            <a:r>
              <a:rPr sz="2100" spc="-15" dirty="0">
                <a:latin typeface="Times New Roman" pitchFamily="18" charset="0"/>
                <a:cs typeface="Times New Roman" pitchFamily="18" charset="0"/>
              </a:rPr>
              <a:t>integrated</a:t>
            </a:r>
            <a:r>
              <a:rPr sz="2100" spc="25" dirty="0">
                <a:latin typeface="Times New Roman" pitchFamily="18" charset="0"/>
                <a:cs typeface="Times New Roman" pitchFamily="18" charset="0"/>
              </a:rPr>
              <a:t> </a:t>
            </a:r>
            <a:r>
              <a:rPr sz="2100" spc="-5" dirty="0">
                <a:latin typeface="Times New Roman" pitchFamily="18" charset="0"/>
                <a:cs typeface="Times New Roman" pitchFamily="18" charset="0"/>
              </a:rPr>
              <a:t>with,</a:t>
            </a:r>
            <a:r>
              <a:rPr sz="2100" spc="5" dirty="0">
                <a:latin typeface="Times New Roman" pitchFamily="18" charset="0"/>
                <a:cs typeface="Times New Roman" pitchFamily="18" charset="0"/>
              </a:rPr>
              <a:t> </a:t>
            </a:r>
            <a:r>
              <a:rPr sz="2100" spc="-5" dirty="0">
                <a:latin typeface="Times New Roman" pitchFamily="18" charset="0"/>
                <a:cs typeface="Times New Roman" pitchFamily="18" charset="0"/>
              </a:rPr>
              <a:t>or</a:t>
            </a:r>
            <a:r>
              <a:rPr sz="2100" spc="5" dirty="0">
                <a:latin typeface="Times New Roman" pitchFamily="18" charset="0"/>
                <a:cs typeface="Times New Roman" pitchFamily="18" charset="0"/>
              </a:rPr>
              <a:t> </a:t>
            </a:r>
            <a:r>
              <a:rPr sz="2100" spc="-5" dirty="0">
                <a:latin typeface="Times New Roman" pitchFamily="18" charset="0"/>
                <a:cs typeface="Times New Roman" pitchFamily="18" charset="0"/>
              </a:rPr>
              <a:t>adjacent</a:t>
            </a:r>
            <a:r>
              <a:rPr sz="2100" dirty="0">
                <a:latin typeface="Times New Roman" pitchFamily="18" charset="0"/>
                <a:cs typeface="Times New Roman" pitchFamily="18" charset="0"/>
              </a:rPr>
              <a:t> </a:t>
            </a:r>
            <a:r>
              <a:rPr sz="2100" spc="-25" dirty="0">
                <a:latin typeface="Times New Roman" pitchFamily="18" charset="0"/>
                <a:cs typeface="Times New Roman" pitchFamily="18" charset="0"/>
              </a:rPr>
              <a:t>to, </a:t>
            </a:r>
            <a:r>
              <a:rPr sz="2100" spc="-434" dirty="0">
                <a:latin typeface="Times New Roman" pitchFamily="18" charset="0"/>
                <a:cs typeface="Times New Roman" pitchFamily="18" charset="0"/>
              </a:rPr>
              <a:t> </a:t>
            </a:r>
            <a:r>
              <a:rPr sz="2100" dirty="0">
                <a:latin typeface="Times New Roman" pitchFamily="18" charset="0"/>
                <a:cs typeface="Times New Roman" pitchFamily="18" charset="0"/>
              </a:rPr>
              <a:t>an</a:t>
            </a:r>
            <a:r>
              <a:rPr sz="2100" spc="-5" dirty="0">
                <a:latin typeface="Times New Roman" pitchFamily="18" charset="0"/>
                <a:cs typeface="Times New Roman" pitchFamily="18" charset="0"/>
              </a:rPr>
              <a:t> output</a:t>
            </a:r>
            <a:r>
              <a:rPr sz="2100" spc="-20" dirty="0">
                <a:latin typeface="Times New Roman" pitchFamily="18" charset="0"/>
                <a:cs typeface="Times New Roman" pitchFamily="18" charset="0"/>
              </a:rPr>
              <a:t> </a:t>
            </a:r>
            <a:r>
              <a:rPr sz="2100" spc="-25" dirty="0">
                <a:latin typeface="Times New Roman" pitchFamily="18" charset="0"/>
                <a:cs typeface="Times New Roman" pitchFamily="18" charset="0"/>
              </a:rPr>
              <a:t>display.</a:t>
            </a:r>
            <a:endParaRPr sz="2100">
              <a:latin typeface="Times New Roman" pitchFamily="18" charset="0"/>
              <a:cs typeface="Times New Roman" pitchFamily="18" charset="0"/>
            </a:endParaRPr>
          </a:p>
          <a:p>
            <a:pPr marL="275563" indent="-263499" algn="just">
              <a:buAutoNum type="arabicParenR"/>
              <a:tabLst>
                <a:tab pos="276198" algn="l"/>
              </a:tabLst>
            </a:pPr>
            <a:r>
              <a:rPr sz="2100" dirty="0">
                <a:latin typeface="Times New Roman" pitchFamily="18" charset="0"/>
                <a:cs typeface="Times New Roman" pitchFamily="18" charset="0"/>
              </a:rPr>
              <a:t>a </a:t>
            </a:r>
            <a:r>
              <a:rPr sz="2100" spc="-10" dirty="0">
                <a:latin typeface="Times New Roman" pitchFamily="18" charset="0"/>
                <a:cs typeface="Times New Roman" pitchFamily="18" charset="0"/>
              </a:rPr>
              <a:t>software</a:t>
            </a:r>
            <a:r>
              <a:rPr sz="2100" spc="5" dirty="0">
                <a:latin typeface="Times New Roman" pitchFamily="18" charset="0"/>
                <a:cs typeface="Times New Roman" pitchFamily="18" charset="0"/>
              </a:rPr>
              <a:t> </a:t>
            </a:r>
            <a:r>
              <a:rPr sz="2100" spc="-5" dirty="0">
                <a:latin typeface="Times New Roman" pitchFamily="18" charset="0"/>
                <a:cs typeface="Times New Roman" pitchFamily="18" charset="0"/>
              </a:rPr>
              <a:t>application </a:t>
            </a:r>
            <a:r>
              <a:rPr sz="2100" dirty="0">
                <a:latin typeface="Times New Roman" pitchFamily="18" charset="0"/>
                <a:cs typeface="Times New Roman" pitchFamily="18" charset="0"/>
              </a:rPr>
              <a:t>which</a:t>
            </a:r>
            <a:r>
              <a:rPr sz="2100" spc="-15" dirty="0">
                <a:latin typeface="Times New Roman" pitchFamily="18" charset="0"/>
                <a:cs typeface="Times New Roman" pitchFamily="18" charset="0"/>
              </a:rPr>
              <a:t> </a:t>
            </a:r>
            <a:r>
              <a:rPr sz="2100" spc="-10" dirty="0">
                <a:latin typeface="Times New Roman" pitchFamily="18" charset="0"/>
                <a:cs typeface="Times New Roman" pitchFamily="18" charset="0"/>
              </a:rPr>
              <a:t>interprets</a:t>
            </a:r>
            <a:r>
              <a:rPr sz="2100" spc="30" dirty="0">
                <a:latin typeface="Times New Roman" pitchFamily="18" charset="0"/>
                <a:cs typeface="Times New Roman" pitchFamily="18" charset="0"/>
              </a:rPr>
              <a:t> </a:t>
            </a:r>
            <a:r>
              <a:rPr sz="2100" dirty="0">
                <a:latin typeface="Times New Roman" pitchFamily="18" charset="0"/>
                <a:cs typeface="Times New Roman" pitchFamily="18" charset="0"/>
              </a:rPr>
              <a:t>the</a:t>
            </a:r>
            <a:r>
              <a:rPr sz="2100" spc="-5" dirty="0">
                <a:latin typeface="Times New Roman" pitchFamily="18" charset="0"/>
                <a:cs typeface="Times New Roman" pitchFamily="18" charset="0"/>
              </a:rPr>
              <a:t> </a:t>
            </a:r>
            <a:r>
              <a:rPr sz="2100" spc="-10" dirty="0">
                <a:latin typeface="Times New Roman" pitchFamily="18" charset="0"/>
                <a:cs typeface="Times New Roman" pitchFamily="18" charset="0"/>
              </a:rPr>
              <a:t>movements</a:t>
            </a:r>
            <a:r>
              <a:rPr sz="2100" spc="20" dirty="0">
                <a:latin typeface="Times New Roman" pitchFamily="18" charset="0"/>
                <a:cs typeface="Times New Roman" pitchFamily="18" charset="0"/>
              </a:rPr>
              <a:t> </a:t>
            </a:r>
            <a:r>
              <a:rPr sz="2100" dirty="0">
                <a:latin typeface="Times New Roman" pitchFamily="18" charset="0"/>
                <a:cs typeface="Times New Roman" pitchFamily="18" charset="0"/>
              </a:rPr>
              <a:t>of</a:t>
            </a:r>
            <a:r>
              <a:rPr sz="2100" spc="-10" dirty="0">
                <a:latin typeface="Times New Roman" pitchFamily="18" charset="0"/>
                <a:cs typeface="Times New Roman" pitchFamily="18" charset="0"/>
              </a:rPr>
              <a:t> </a:t>
            </a:r>
            <a:r>
              <a:rPr sz="2100" dirty="0">
                <a:latin typeface="Times New Roman" pitchFamily="18" charset="0"/>
                <a:cs typeface="Times New Roman" pitchFamily="18" charset="0"/>
              </a:rPr>
              <a:t>the</a:t>
            </a:r>
            <a:r>
              <a:rPr sz="2100" spc="5" dirty="0">
                <a:latin typeface="Times New Roman" pitchFamily="18" charset="0"/>
                <a:cs typeface="Times New Roman" pitchFamily="18" charset="0"/>
              </a:rPr>
              <a:t> </a:t>
            </a:r>
            <a:r>
              <a:rPr sz="2100" spc="-5" dirty="0">
                <a:latin typeface="Times New Roman" pitchFamily="18" charset="0"/>
                <a:cs typeface="Times New Roman" pitchFamily="18" charset="0"/>
              </a:rPr>
              <a:t>stylus</a:t>
            </a:r>
            <a:endParaRPr sz="2100">
              <a:latin typeface="Times New Roman" pitchFamily="18" charset="0"/>
              <a:cs typeface="Times New Roman" pitchFamily="18" charset="0"/>
            </a:endParaRPr>
          </a:p>
          <a:p>
            <a:pPr marL="12699" algn="just"/>
            <a:r>
              <a:rPr sz="2100" spc="-10" dirty="0">
                <a:latin typeface="Times New Roman" pitchFamily="18" charset="0"/>
                <a:cs typeface="Times New Roman" pitchFamily="18" charset="0"/>
              </a:rPr>
              <a:t>across</a:t>
            </a:r>
            <a:r>
              <a:rPr sz="2100" spc="10" dirty="0">
                <a:latin typeface="Times New Roman" pitchFamily="18" charset="0"/>
                <a:cs typeface="Times New Roman" pitchFamily="18" charset="0"/>
              </a:rPr>
              <a:t> </a:t>
            </a:r>
            <a:r>
              <a:rPr sz="2100" dirty="0">
                <a:latin typeface="Times New Roman" pitchFamily="18" charset="0"/>
                <a:cs typeface="Times New Roman" pitchFamily="18" charset="0"/>
              </a:rPr>
              <a:t>the</a:t>
            </a:r>
            <a:r>
              <a:rPr sz="2100" spc="5" dirty="0">
                <a:latin typeface="Times New Roman" pitchFamily="18" charset="0"/>
                <a:cs typeface="Times New Roman" pitchFamily="18" charset="0"/>
              </a:rPr>
              <a:t> </a:t>
            </a:r>
            <a:r>
              <a:rPr sz="2100" dirty="0">
                <a:latin typeface="Times New Roman" pitchFamily="18" charset="0"/>
                <a:cs typeface="Times New Roman" pitchFamily="18" charset="0"/>
              </a:rPr>
              <a:t>writing</a:t>
            </a:r>
            <a:r>
              <a:rPr sz="2100" spc="10" dirty="0">
                <a:latin typeface="Times New Roman" pitchFamily="18" charset="0"/>
                <a:cs typeface="Times New Roman" pitchFamily="18" charset="0"/>
              </a:rPr>
              <a:t> </a:t>
            </a:r>
            <a:r>
              <a:rPr sz="2100" spc="-10" dirty="0">
                <a:latin typeface="Times New Roman" pitchFamily="18" charset="0"/>
                <a:cs typeface="Times New Roman" pitchFamily="18" charset="0"/>
              </a:rPr>
              <a:t>surface,</a:t>
            </a:r>
            <a:r>
              <a:rPr sz="2100" spc="10" dirty="0">
                <a:latin typeface="Times New Roman" pitchFamily="18" charset="0"/>
                <a:cs typeface="Times New Roman" pitchFamily="18" charset="0"/>
              </a:rPr>
              <a:t> </a:t>
            </a:r>
            <a:r>
              <a:rPr sz="2100" spc="-5" dirty="0">
                <a:latin typeface="Times New Roman" pitchFamily="18" charset="0"/>
                <a:cs typeface="Times New Roman" pitchFamily="18" charset="0"/>
              </a:rPr>
              <a:t>translating</a:t>
            </a:r>
            <a:r>
              <a:rPr sz="2100" spc="25" dirty="0">
                <a:latin typeface="Times New Roman" pitchFamily="18" charset="0"/>
                <a:cs typeface="Times New Roman" pitchFamily="18" charset="0"/>
              </a:rPr>
              <a:t> </a:t>
            </a:r>
            <a:r>
              <a:rPr sz="2100" dirty="0">
                <a:latin typeface="Times New Roman" pitchFamily="18" charset="0"/>
                <a:cs typeface="Times New Roman" pitchFamily="18" charset="0"/>
              </a:rPr>
              <a:t>the</a:t>
            </a:r>
            <a:r>
              <a:rPr sz="2100" spc="-5" dirty="0">
                <a:latin typeface="Times New Roman" pitchFamily="18" charset="0"/>
                <a:cs typeface="Times New Roman" pitchFamily="18" charset="0"/>
              </a:rPr>
              <a:t> resulting</a:t>
            </a:r>
            <a:r>
              <a:rPr sz="2100" spc="10" dirty="0">
                <a:latin typeface="Times New Roman" pitchFamily="18" charset="0"/>
                <a:cs typeface="Times New Roman" pitchFamily="18" charset="0"/>
              </a:rPr>
              <a:t> </a:t>
            </a:r>
            <a:r>
              <a:rPr sz="2100" spc="-20" dirty="0">
                <a:latin typeface="Times New Roman" pitchFamily="18" charset="0"/>
                <a:cs typeface="Times New Roman" pitchFamily="18" charset="0"/>
              </a:rPr>
              <a:t>strokes</a:t>
            </a:r>
            <a:r>
              <a:rPr sz="2100" spc="15" dirty="0">
                <a:latin typeface="Times New Roman" pitchFamily="18" charset="0"/>
                <a:cs typeface="Times New Roman" pitchFamily="18" charset="0"/>
              </a:rPr>
              <a:t> </a:t>
            </a:r>
            <a:r>
              <a:rPr sz="2100" spc="-15" dirty="0">
                <a:latin typeface="Times New Roman" pitchFamily="18" charset="0"/>
                <a:cs typeface="Times New Roman" pitchFamily="18" charset="0"/>
              </a:rPr>
              <a:t>into</a:t>
            </a:r>
            <a:r>
              <a:rPr sz="2100" spc="20" dirty="0">
                <a:latin typeface="Times New Roman" pitchFamily="18" charset="0"/>
                <a:cs typeface="Times New Roman" pitchFamily="18" charset="0"/>
              </a:rPr>
              <a:t> </a:t>
            </a:r>
            <a:r>
              <a:rPr sz="2100" spc="-10" dirty="0">
                <a:latin typeface="Times New Roman" pitchFamily="18" charset="0"/>
                <a:cs typeface="Times New Roman" pitchFamily="18" charset="0"/>
              </a:rPr>
              <a:t>digital</a:t>
            </a:r>
            <a:r>
              <a:rPr sz="2100" spc="5" dirty="0">
                <a:latin typeface="Times New Roman" pitchFamily="18" charset="0"/>
                <a:cs typeface="Times New Roman" pitchFamily="18" charset="0"/>
              </a:rPr>
              <a:t> </a:t>
            </a:r>
            <a:r>
              <a:rPr sz="2000" spc="-20" dirty="0">
                <a:latin typeface="Calibri"/>
                <a:cs typeface="Calibri"/>
              </a:rPr>
              <a:t>text.</a:t>
            </a:r>
            <a:endParaRPr sz="2000">
              <a:latin typeface="Calibri"/>
              <a:cs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667000" y="228600"/>
            <a:ext cx="4564527" cy="455279"/>
          </a:xfrm>
          <a:prstGeom prst="rect">
            <a:avLst/>
          </a:prstGeom>
        </p:spPr>
      </p:pic>
      <p:sp>
        <p:nvSpPr>
          <p:cNvPr id="3" name="object 3"/>
          <p:cNvSpPr txBox="1"/>
          <p:nvPr/>
        </p:nvSpPr>
        <p:spPr>
          <a:xfrm>
            <a:off x="336656" y="1008530"/>
            <a:ext cx="8470689" cy="4621777"/>
          </a:xfrm>
          <a:prstGeom prst="rect">
            <a:avLst/>
          </a:prstGeom>
        </p:spPr>
        <p:txBody>
          <a:bodyPr vert="horz" wrap="square" lIns="0" tIns="12699" rIns="0" bIns="0" rtlCol="0">
            <a:spAutoFit/>
          </a:bodyPr>
          <a:lstStyle/>
          <a:p>
            <a:pPr marL="12699" marR="5079" algn="just">
              <a:spcBef>
                <a:spcPts val="100"/>
              </a:spcBef>
              <a:buFont typeface="Arial" pitchFamily="34" charset="0"/>
              <a:buChar char="•"/>
            </a:pPr>
            <a:r>
              <a:rPr sz="2400" spc="-10" dirty="0">
                <a:latin typeface="Times New Roman" pitchFamily="18" charset="0"/>
                <a:cs typeface="Times New Roman" pitchFamily="18" charset="0"/>
              </a:rPr>
              <a:t>Off-line</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handwriting</a:t>
            </a:r>
            <a:r>
              <a:rPr sz="2400" spc="-15" dirty="0">
                <a:latin typeface="Times New Roman" pitchFamily="18" charset="0"/>
                <a:cs typeface="Times New Roman" pitchFamily="18" charset="0"/>
              </a:rPr>
              <a:t> </a:t>
            </a:r>
            <a:r>
              <a:rPr sz="2400" spc="-10" dirty="0">
                <a:latin typeface="Times New Roman" pitchFamily="18" charset="0"/>
                <a:cs typeface="Times New Roman" pitchFamily="18" charset="0"/>
              </a:rPr>
              <a:t>recognition </a:t>
            </a:r>
            <a:r>
              <a:rPr sz="2400" spc="-15" dirty="0">
                <a:latin typeface="Times New Roman" pitchFamily="18" charset="0"/>
                <a:cs typeface="Times New Roman" pitchFamily="18" charset="0"/>
              </a:rPr>
              <a:t>involves</a:t>
            </a:r>
            <a:r>
              <a:rPr sz="2400" spc="10" dirty="0">
                <a:latin typeface="Times New Roman" pitchFamily="18" charset="0"/>
                <a:cs typeface="Times New Roman" pitchFamily="18" charset="0"/>
              </a:rPr>
              <a:t> </a:t>
            </a:r>
            <a:r>
              <a:rPr sz="2400" dirty="0">
                <a:latin typeface="Times New Roman" pitchFamily="18" charset="0"/>
                <a:cs typeface="Times New Roman" pitchFamily="18" charset="0"/>
              </a:rPr>
              <a:t>the </a:t>
            </a:r>
            <a:r>
              <a:rPr sz="2400" spc="-10" dirty="0">
                <a:latin typeface="Times New Roman" pitchFamily="18" charset="0"/>
                <a:cs typeface="Times New Roman" pitchFamily="18" charset="0"/>
              </a:rPr>
              <a:t>automatic </a:t>
            </a:r>
            <a:r>
              <a:rPr sz="2400" spc="-5" dirty="0">
                <a:latin typeface="Times New Roman" pitchFamily="18" charset="0"/>
                <a:cs typeface="Times New Roman" pitchFamily="18" charset="0"/>
              </a:rPr>
              <a:t> </a:t>
            </a:r>
            <a:r>
              <a:rPr sz="2400" spc="-15" dirty="0">
                <a:latin typeface="Times New Roman" pitchFamily="18" charset="0"/>
                <a:cs typeface="Times New Roman" pitchFamily="18" charset="0"/>
              </a:rPr>
              <a:t>conversion </a:t>
            </a:r>
            <a:r>
              <a:rPr sz="2400" spc="-5" dirty="0">
                <a:latin typeface="Times New Roman" pitchFamily="18" charset="0"/>
                <a:cs typeface="Times New Roman" pitchFamily="18" charset="0"/>
              </a:rPr>
              <a:t>of </a:t>
            </a:r>
            <a:r>
              <a:rPr sz="2400" spc="-15" dirty="0">
                <a:latin typeface="Times New Roman" pitchFamily="18" charset="0"/>
                <a:cs typeface="Times New Roman" pitchFamily="18" charset="0"/>
              </a:rPr>
              <a:t>text </a:t>
            </a:r>
            <a:r>
              <a:rPr sz="2400" dirty="0">
                <a:latin typeface="Times New Roman" pitchFamily="18" charset="0"/>
                <a:cs typeface="Times New Roman" pitchFamily="18" charset="0"/>
              </a:rPr>
              <a:t>in an </a:t>
            </a:r>
            <a:r>
              <a:rPr sz="2400" spc="-5" dirty="0">
                <a:latin typeface="Times New Roman" pitchFamily="18" charset="0"/>
                <a:cs typeface="Times New Roman" pitchFamily="18" charset="0"/>
              </a:rPr>
              <a:t>image </a:t>
            </a:r>
            <a:r>
              <a:rPr sz="2400" spc="-15" dirty="0">
                <a:latin typeface="Times New Roman" pitchFamily="18" charset="0"/>
                <a:cs typeface="Times New Roman" pitchFamily="18" charset="0"/>
              </a:rPr>
              <a:t>into letter </a:t>
            </a:r>
            <a:r>
              <a:rPr sz="2400" spc="-10" dirty="0">
                <a:latin typeface="Times New Roman" pitchFamily="18" charset="0"/>
                <a:cs typeface="Times New Roman" pitchFamily="18" charset="0"/>
              </a:rPr>
              <a:t>codes </a:t>
            </a:r>
            <a:r>
              <a:rPr sz="2400" dirty="0">
                <a:latin typeface="Times New Roman" pitchFamily="18" charset="0"/>
                <a:cs typeface="Times New Roman" pitchFamily="18" charset="0"/>
              </a:rPr>
              <a:t>which </a:t>
            </a:r>
            <a:r>
              <a:rPr sz="2400" spc="-15" dirty="0">
                <a:latin typeface="Times New Roman" pitchFamily="18" charset="0"/>
                <a:cs typeface="Times New Roman" pitchFamily="18" charset="0"/>
              </a:rPr>
              <a:t>are </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usable </a:t>
            </a:r>
            <a:r>
              <a:rPr sz="2400" dirty="0">
                <a:latin typeface="Times New Roman" pitchFamily="18" charset="0"/>
                <a:cs typeface="Times New Roman" pitchFamily="18" charset="0"/>
              </a:rPr>
              <a:t>within </a:t>
            </a:r>
            <a:r>
              <a:rPr sz="2400" spc="-10" dirty="0">
                <a:latin typeface="Times New Roman" pitchFamily="18" charset="0"/>
                <a:cs typeface="Times New Roman" pitchFamily="18" charset="0"/>
              </a:rPr>
              <a:t>computer </a:t>
            </a:r>
            <a:r>
              <a:rPr sz="2400" dirty="0">
                <a:latin typeface="Times New Roman" pitchFamily="18" charset="0"/>
                <a:cs typeface="Times New Roman" pitchFamily="18" charset="0"/>
              </a:rPr>
              <a:t>and </a:t>
            </a:r>
            <a:r>
              <a:rPr sz="2400" spc="-10" dirty="0">
                <a:latin typeface="Times New Roman" pitchFamily="18" charset="0"/>
                <a:cs typeface="Times New Roman" pitchFamily="18" charset="0"/>
              </a:rPr>
              <a:t>text-processing </a:t>
            </a:r>
            <a:r>
              <a:rPr sz="2400" spc="-5">
                <a:latin typeface="Times New Roman" pitchFamily="18" charset="0"/>
                <a:cs typeface="Times New Roman" pitchFamily="18" charset="0"/>
              </a:rPr>
              <a:t>applications</a:t>
            </a:r>
            <a:r>
              <a:rPr sz="2400" spc="-5" smtClean="0">
                <a:latin typeface="Times New Roman" pitchFamily="18" charset="0"/>
                <a:cs typeface="Times New Roman" pitchFamily="18" charset="0"/>
              </a:rPr>
              <a:t>.</a:t>
            </a:r>
            <a:endParaRPr lang="en-US" sz="2400" spc="-5" dirty="0" smtClean="0">
              <a:latin typeface="Times New Roman" pitchFamily="18" charset="0"/>
              <a:cs typeface="Times New Roman" pitchFamily="18" charset="0"/>
            </a:endParaRPr>
          </a:p>
          <a:p>
            <a:pPr marL="12699" marR="5079" algn="just">
              <a:spcBef>
                <a:spcPts val="100"/>
              </a:spcBef>
              <a:buFont typeface="Arial" pitchFamily="34" charset="0"/>
              <a:buChar char="•"/>
            </a:pPr>
            <a:r>
              <a:rPr sz="2400" spc="-5" smtClean="0">
                <a:latin typeface="Times New Roman" pitchFamily="18" charset="0"/>
                <a:cs typeface="Times New Roman" pitchFamily="18" charset="0"/>
              </a:rPr>
              <a:t> The</a:t>
            </a:r>
            <a:r>
              <a:rPr sz="2400" smtClean="0">
                <a:latin typeface="Times New Roman" pitchFamily="18" charset="0"/>
                <a:cs typeface="Times New Roman" pitchFamily="18" charset="0"/>
              </a:rPr>
              <a:t> </a:t>
            </a:r>
            <a:r>
              <a:rPr sz="2400" spc="-15" dirty="0">
                <a:latin typeface="Times New Roman" pitchFamily="18" charset="0"/>
                <a:cs typeface="Times New Roman" pitchFamily="18" charset="0"/>
              </a:rPr>
              <a:t>data </a:t>
            </a:r>
            <a:r>
              <a:rPr sz="2400" spc="-10" dirty="0">
                <a:latin typeface="Times New Roman" pitchFamily="18" charset="0"/>
                <a:cs typeface="Times New Roman" pitchFamily="18" charset="0"/>
              </a:rPr>
              <a:t>obtained</a:t>
            </a:r>
            <a:r>
              <a:rPr sz="2400" spc="-5" dirty="0">
                <a:latin typeface="Times New Roman" pitchFamily="18" charset="0"/>
                <a:cs typeface="Times New Roman" pitchFamily="18" charset="0"/>
              </a:rPr>
              <a:t> by</a:t>
            </a:r>
            <a:r>
              <a:rPr sz="2400" spc="-10" dirty="0">
                <a:latin typeface="Times New Roman" pitchFamily="18" charset="0"/>
                <a:cs typeface="Times New Roman" pitchFamily="18" charset="0"/>
              </a:rPr>
              <a:t> </a:t>
            </a:r>
            <a:r>
              <a:rPr sz="2400" dirty="0">
                <a:latin typeface="Times New Roman" pitchFamily="18" charset="0"/>
                <a:cs typeface="Times New Roman" pitchFamily="18" charset="0"/>
              </a:rPr>
              <a:t>this </a:t>
            </a:r>
            <a:r>
              <a:rPr sz="2400" spc="-20" dirty="0">
                <a:latin typeface="Times New Roman" pitchFamily="18" charset="0"/>
                <a:cs typeface="Times New Roman" pitchFamily="18" charset="0"/>
              </a:rPr>
              <a:t>form</a:t>
            </a:r>
            <a:r>
              <a:rPr sz="2400" spc="-15" dirty="0">
                <a:latin typeface="Times New Roman" pitchFamily="18" charset="0"/>
                <a:cs typeface="Times New Roman" pitchFamily="18" charset="0"/>
              </a:rPr>
              <a:t> </a:t>
            </a:r>
            <a:r>
              <a:rPr sz="2400" dirty="0">
                <a:latin typeface="Times New Roman" pitchFamily="18" charset="0"/>
                <a:cs typeface="Times New Roman" pitchFamily="18" charset="0"/>
              </a:rPr>
              <a:t>is </a:t>
            </a:r>
            <a:r>
              <a:rPr sz="2400" spc="-20" dirty="0">
                <a:latin typeface="Times New Roman" pitchFamily="18" charset="0"/>
                <a:cs typeface="Times New Roman" pitchFamily="18" charset="0"/>
              </a:rPr>
              <a:t>regarded</a:t>
            </a:r>
            <a:r>
              <a:rPr sz="2400" spc="-5" dirty="0">
                <a:latin typeface="Times New Roman" pitchFamily="18" charset="0"/>
                <a:cs typeface="Times New Roman" pitchFamily="18" charset="0"/>
              </a:rPr>
              <a:t> </a:t>
            </a:r>
            <a:r>
              <a:rPr sz="2400" dirty="0">
                <a:latin typeface="Times New Roman" pitchFamily="18" charset="0"/>
                <a:cs typeface="Times New Roman" pitchFamily="18" charset="0"/>
              </a:rPr>
              <a:t>as</a:t>
            </a:r>
            <a:r>
              <a:rPr sz="2400" spc="-5" dirty="0">
                <a:latin typeface="Times New Roman" pitchFamily="18" charset="0"/>
                <a:cs typeface="Times New Roman" pitchFamily="18" charset="0"/>
              </a:rPr>
              <a:t> </a:t>
            </a:r>
            <a:r>
              <a:rPr sz="2400" dirty="0">
                <a:latin typeface="Times New Roman" pitchFamily="18" charset="0"/>
                <a:cs typeface="Times New Roman" pitchFamily="18" charset="0"/>
              </a:rPr>
              <a:t>a</a:t>
            </a:r>
            <a:r>
              <a:rPr sz="2400" spc="-5" dirty="0">
                <a:latin typeface="Times New Roman" pitchFamily="18" charset="0"/>
                <a:cs typeface="Times New Roman" pitchFamily="18" charset="0"/>
              </a:rPr>
              <a:t> </a:t>
            </a:r>
            <a:r>
              <a:rPr sz="2400" spc="-15" dirty="0">
                <a:latin typeface="Times New Roman" pitchFamily="18" charset="0"/>
                <a:cs typeface="Times New Roman" pitchFamily="18" charset="0"/>
              </a:rPr>
              <a:t>static </a:t>
            </a:r>
            <a:r>
              <a:rPr sz="2400" spc="-10" dirty="0">
                <a:latin typeface="Times New Roman" pitchFamily="18" charset="0"/>
                <a:cs typeface="Times New Roman" pitchFamily="18" charset="0"/>
              </a:rPr>
              <a:t> representation </a:t>
            </a:r>
            <a:r>
              <a:rPr sz="2400" spc="-5" dirty="0">
                <a:latin typeface="Times New Roman" pitchFamily="18" charset="0"/>
                <a:cs typeface="Times New Roman" pitchFamily="18" charset="0"/>
              </a:rPr>
              <a:t>of handwriting</a:t>
            </a:r>
            <a:r>
              <a:rPr sz="2400" spc="-5">
                <a:latin typeface="Times New Roman" pitchFamily="18" charset="0"/>
                <a:cs typeface="Times New Roman" pitchFamily="18" charset="0"/>
              </a:rPr>
              <a:t>. </a:t>
            </a:r>
            <a:endParaRPr lang="en-US" sz="2400" spc="-5" dirty="0" smtClean="0">
              <a:latin typeface="Times New Roman" pitchFamily="18" charset="0"/>
              <a:cs typeface="Times New Roman" pitchFamily="18" charset="0"/>
            </a:endParaRPr>
          </a:p>
          <a:p>
            <a:pPr marL="12699" marR="5079" algn="just">
              <a:spcBef>
                <a:spcPts val="100"/>
              </a:spcBef>
              <a:buFont typeface="Arial" pitchFamily="34" charset="0"/>
              <a:buChar char="•"/>
            </a:pPr>
            <a:r>
              <a:rPr sz="2400" spc="-5" smtClean="0">
                <a:latin typeface="Times New Roman" pitchFamily="18" charset="0"/>
                <a:cs typeface="Times New Roman" pitchFamily="18" charset="0"/>
              </a:rPr>
              <a:t>Off-line </a:t>
            </a:r>
            <a:r>
              <a:rPr sz="2400" spc="-5" dirty="0">
                <a:latin typeface="Times New Roman" pitchFamily="18" charset="0"/>
                <a:cs typeface="Times New Roman" pitchFamily="18" charset="0"/>
              </a:rPr>
              <a:t>handwriting </a:t>
            </a:r>
            <a:r>
              <a:rPr sz="2400" dirty="0">
                <a:latin typeface="Times New Roman" pitchFamily="18" charset="0"/>
                <a:cs typeface="Times New Roman" pitchFamily="18" charset="0"/>
              </a:rPr>
              <a:t> </a:t>
            </a:r>
            <a:r>
              <a:rPr sz="2400" spc="-10" dirty="0">
                <a:latin typeface="Times New Roman" pitchFamily="18" charset="0"/>
                <a:cs typeface="Times New Roman" pitchFamily="18" charset="0"/>
              </a:rPr>
              <a:t>recognition </a:t>
            </a:r>
            <a:r>
              <a:rPr sz="2400" dirty="0">
                <a:latin typeface="Times New Roman" pitchFamily="18" charset="0"/>
                <a:cs typeface="Times New Roman" pitchFamily="18" charset="0"/>
              </a:rPr>
              <a:t>is</a:t>
            </a:r>
            <a:r>
              <a:rPr sz="2400" spc="-10" dirty="0">
                <a:latin typeface="Times New Roman" pitchFamily="18" charset="0"/>
                <a:cs typeface="Times New Roman" pitchFamily="18" charset="0"/>
              </a:rPr>
              <a:t> </a:t>
            </a:r>
            <a:r>
              <a:rPr sz="2400" spc="-15" dirty="0">
                <a:latin typeface="Times New Roman" pitchFamily="18" charset="0"/>
                <a:cs typeface="Times New Roman" pitchFamily="18" charset="0"/>
              </a:rPr>
              <a:t>comparatively</a:t>
            </a:r>
            <a:r>
              <a:rPr sz="2400" spc="-5" dirty="0">
                <a:latin typeface="Times New Roman" pitchFamily="18" charset="0"/>
                <a:cs typeface="Times New Roman" pitchFamily="18" charset="0"/>
              </a:rPr>
              <a:t> </a:t>
            </a:r>
            <a:r>
              <a:rPr sz="2400" spc="-10" dirty="0">
                <a:latin typeface="Times New Roman" pitchFamily="18" charset="0"/>
                <a:cs typeface="Times New Roman" pitchFamily="18" charset="0"/>
              </a:rPr>
              <a:t>difficult,</a:t>
            </a:r>
            <a:r>
              <a:rPr sz="2400" spc="-15" dirty="0">
                <a:latin typeface="Times New Roman" pitchFamily="18" charset="0"/>
                <a:cs typeface="Times New Roman" pitchFamily="18" charset="0"/>
              </a:rPr>
              <a:t> </a:t>
            </a:r>
            <a:r>
              <a:rPr sz="2400" dirty="0">
                <a:latin typeface="Times New Roman" pitchFamily="18" charset="0"/>
                <a:cs typeface="Times New Roman" pitchFamily="18" charset="0"/>
              </a:rPr>
              <a:t>as </a:t>
            </a:r>
            <a:r>
              <a:rPr sz="2400" spc="-20" dirty="0">
                <a:latin typeface="Times New Roman" pitchFamily="18" charset="0"/>
                <a:cs typeface="Times New Roman" pitchFamily="18" charset="0"/>
              </a:rPr>
              <a:t>different</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people </a:t>
            </a:r>
            <a:r>
              <a:rPr sz="2400" dirty="0">
                <a:latin typeface="Times New Roman" pitchFamily="18" charset="0"/>
                <a:cs typeface="Times New Roman" pitchFamily="18" charset="0"/>
              </a:rPr>
              <a:t> </a:t>
            </a:r>
            <a:r>
              <a:rPr sz="2400" spc="-20" dirty="0">
                <a:latin typeface="Times New Roman" pitchFamily="18" charset="0"/>
                <a:cs typeface="Times New Roman" pitchFamily="18" charset="0"/>
              </a:rPr>
              <a:t>have</a:t>
            </a:r>
            <a:r>
              <a:rPr sz="2400" dirty="0">
                <a:latin typeface="Times New Roman" pitchFamily="18" charset="0"/>
                <a:cs typeface="Times New Roman" pitchFamily="18" charset="0"/>
              </a:rPr>
              <a:t> </a:t>
            </a:r>
            <a:r>
              <a:rPr sz="2400" spc="-20" dirty="0">
                <a:latin typeface="Times New Roman" pitchFamily="18" charset="0"/>
                <a:cs typeface="Times New Roman" pitchFamily="18" charset="0"/>
              </a:rPr>
              <a:t>different</a:t>
            </a:r>
            <a:r>
              <a:rPr sz="2400" spc="5" dirty="0">
                <a:latin typeface="Times New Roman" pitchFamily="18" charset="0"/>
                <a:cs typeface="Times New Roman" pitchFamily="18" charset="0"/>
              </a:rPr>
              <a:t> </a:t>
            </a:r>
            <a:r>
              <a:rPr sz="2400" spc="-5" dirty="0">
                <a:latin typeface="Times New Roman" pitchFamily="18" charset="0"/>
                <a:cs typeface="Times New Roman" pitchFamily="18" charset="0"/>
              </a:rPr>
              <a:t>handwriting</a:t>
            </a:r>
            <a:r>
              <a:rPr sz="2400" spc="-25" dirty="0">
                <a:latin typeface="Times New Roman" pitchFamily="18" charset="0"/>
                <a:cs typeface="Times New Roman" pitchFamily="18" charset="0"/>
              </a:rPr>
              <a:t> </a:t>
            </a:r>
            <a:r>
              <a:rPr sz="2400" spc="-5" dirty="0">
                <a:latin typeface="Times New Roman" pitchFamily="18" charset="0"/>
                <a:cs typeface="Times New Roman" pitchFamily="18" charset="0"/>
              </a:rPr>
              <a:t>styles</a:t>
            </a:r>
            <a:r>
              <a:rPr sz="2400" spc="-5">
                <a:latin typeface="Times New Roman" pitchFamily="18" charset="0"/>
                <a:cs typeface="Times New Roman" pitchFamily="18" charset="0"/>
              </a:rPr>
              <a:t>.</a:t>
            </a:r>
            <a:r>
              <a:rPr sz="2400" spc="-20">
                <a:latin typeface="Times New Roman" pitchFamily="18" charset="0"/>
                <a:cs typeface="Times New Roman" pitchFamily="18" charset="0"/>
              </a:rPr>
              <a:t> </a:t>
            </a:r>
            <a:endParaRPr lang="en-US" sz="2400" spc="-20" dirty="0" smtClean="0">
              <a:latin typeface="Times New Roman" pitchFamily="18" charset="0"/>
              <a:cs typeface="Times New Roman" pitchFamily="18" charset="0"/>
            </a:endParaRPr>
          </a:p>
          <a:p>
            <a:pPr marL="12699" marR="5079" algn="just">
              <a:spcBef>
                <a:spcPts val="100"/>
              </a:spcBef>
              <a:buFont typeface="Arial" pitchFamily="34" charset="0"/>
              <a:buChar char="•"/>
            </a:pPr>
            <a:r>
              <a:rPr sz="2400" smtClean="0">
                <a:latin typeface="Times New Roman" pitchFamily="18" charset="0"/>
                <a:cs typeface="Times New Roman" pitchFamily="18" charset="0"/>
              </a:rPr>
              <a:t>And</a:t>
            </a:r>
            <a:r>
              <a:rPr sz="2400" dirty="0">
                <a:latin typeface="Times New Roman" pitchFamily="18" charset="0"/>
                <a:cs typeface="Times New Roman" pitchFamily="18" charset="0"/>
              </a:rPr>
              <a:t>, as</a:t>
            </a:r>
            <a:r>
              <a:rPr sz="2400" spc="-10" dirty="0">
                <a:latin typeface="Times New Roman" pitchFamily="18" charset="0"/>
                <a:cs typeface="Times New Roman" pitchFamily="18" charset="0"/>
              </a:rPr>
              <a:t> </a:t>
            </a:r>
            <a:r>
              <a:rPr sz="2400" spc="-5" dirty="0">
                <a:latin typeface="Times New Roman" pitchFamily="18" charset="0"/>
                <a:cs typeface="Times New Roman" pitchFamily="18" charset="0"/>
              </a:rPr>
              <a:t>of</a:t>
            </a:r>
            <a:r>
              <a:rPr sz="2400" spc="-10" dirty="0">
                <a:latin typeface="Times New Roman" pitchFamily="18" charset="0"/>
                <a:cs typeface="Times New Roman" pitchFamily="18" charset="0"/>
              </a:rPr>
              <a:t> </a:t>
            </a:r>
            <a:r>
              <a:rPr sz="2400" spc="-45" dirty="0">
                <a:latin typeface="Times New Roman" pitchFamily="18" charset="0"/>
                <a:cs typeface="Times New Roman" pitchFamily="18" charset="0"/>
              </a:rPr>
              <a:t>today,</a:t>
            </a:r>
            <a:r>
              <a:rPr sz="2400" dirty="0">
                <a:latin typeface="Times New Roman" pitchFamily="18" charset="0"/>
                <a:cs typeface="Times New Roman" pitchFamily="18" charset="0"/>
              </a:rPr>
              <a:t> </a:t>
            </a:r>
            <a:r>
              <a:rPr sz="2400" spc="-10" dirty="0">
                <a:latin typeface="Times New Roman" pitchFamily="18" charset="0"/>
                <a:cs typeface="Times New Roman" pitchFamily="18" charset="0"/>
              </a:rPr>
              <a:t>OCR </a:t>
            </a:r>
            <a:r>
              <a:rPr sz="2400" spc="-5" dirty="0">
                <a:latin typeface="Times New Roman" pitchFamily="18" charset="0"/>
                <a:cs typeface="Times New Roman" pitchFamily="18" charset="0"/>
              </a:rPr>
              <a:t> </a:t>
            </a:r>
            <a:r>
              <a:rPr sz="2400" dirty="0">
                <a:latin typeface="Times New Roman" pitchFamily="18" charset="0"/>
                <a:cs typeface="Times New Roman" pitchFamily="18" charset="0"/>
              </a:rPr>
              <a:t>engines </a:t>
            </a:r>
            <a:r>
              <a:rPr sz="2400" spc="-15" dirty="0">
                <a:latin typeface="Times New Roman" pitchFamily="18" charset="0"/>
                <a:cs typeface="Times New Roman" pitchFamily="18" charset="0"/>
              </a:rPr>
              <a:t>are </a:t>
            </a:r>
            <a:r>
              <a:rPr sz="2400" spc="-5" dirty="0">
                <a:latin typeface="Times New Roman" pitchFamily="18" charset="0"/>
                <a:cs typeface="Times New Roman" pitchFamily="18" charset="0"/>
              </a:rPr>
              <a:t>primarily </a:t>
            </a:r>
            <a:r>
              <a:rPr sz="2400" spc="-15" dirty="0">
                <a:latin typeface="Times New Roman" pitchFamily="18" charset="0"/>
                <a:cs typeface="Times New Roman" pitchFamily="18" charset="0"/>
              </a:rPr>
              <a:t>focused </a:t>
            </a:r>
            <a:r>
              <a:rPr sz="2400" spc="-5" dirty="0">
                <a:latin typeface="Times New Roman" pitchFamily="18" charset="0"/>
                <a:cs typeface="Times New Roman" pitchFamily="18" charset="0"/>
              </a:rPr>
              <a:t>on </a:t>
            </a:r>
            <a:r>
              <a:rPr sz="2400" dirty="0">
                <a:latin typeface="Times New Roman" pitchFamily="18" charset="0"/>
                <a:cs typeface="Times New Roman" pitchFamily="18" charset="0"/>
              </a:rPr>
              <a:t>machine </a:t>
            </a:r>
            <a:r>
              <a:rPr sz="2400" spc="-10" dirty="0">
                <a:latin typeface="Times New Roman" pitchFamily="18" charset="0"/>
                <a:cs typeface="Times New Roman" pitchFamily="18" charset="0"/>
              </a:rPr>
              <a:t>printed </a:t>
            </a:r>
            <a:r>
              <a:rPr sz="2400" spc="-15" dirty="0">
                <a:latin typeface="Times New Roman" pitchFamily="18" charset="0"/>
                <a:cs typeface="Times New Roman" pitchFamily="18" charset="0"/>
              </a:rPr>
              <a:t>text </a:t>
            </a:r>
            <a:r>
              <a:rPr sz="2400" dirty="0">
                <a:latin typeface="Times New Roman" pitchFamily="18" charset="0"/>
                <a:cs typeface="Times New Roman" pitchFamily="18" charset="0"/>
              </a:rPr>
              <a:t>and </a:t>
            </a:r>
            <a:r>
              <a:rPr sz="2400" spc="-530" dirty="0">
                <a:latin typeface="Times New Roman" pitchFamily="18" charset="0"/>
                <a:cs typeface="Times New Roman" pitchFamily="18" charset="0"/>
              </a:rPr>
              <a:t> </a:t>
            </a:r>
            <a:r>
              <a:rPr sz="2400" dirty="0">
                <a:latin typeface="Times New Roman" pitchFamily="18" charset="0"/>
                <a:cs typeface="Times New Roman" pitchFamily="18" charset="0"/>
              </a:rPr>
              <a:t>ICR</a:t>
            </a:r>
            <a:r>
              <a:rPr sz="2400" spc="-20" dirty="0">
                <a:latin typeface="Times New Roman" pitchFamily="18" charset="0"/>
                <a:cs typeface="Times New Roman" pitchFamily="18" charset="0"/>
              </a:rPr>
              <a:t> for</a:t>
            </a:r>
            <a:r>
              <a:rPr sz="2400" spc="-5" dirty="0">
                <a:latin typeface="Times New Roman" pitchFamily="18" charset="0"/>
                <a:cs typeface="Times New Roman" pitchFamily="18" charset="0"/>
              </a:rPr>
              <a:t> hand</a:t>
            </a:r>
            <a:r>
              <a:rPr sz="2400" dirty="0">
                <a:latin typeface="Times New Roman" pitchFamily="18" charset="0"/>
                <a:cs typeface="Times New Roman" pitchFamily="18" charset="0"/>
              </a:rPr>
              <a:t> </a:t>
            </a:r>
            <a:r>
              <a:rPr sz="2400" spc="-10" dirty="0">
                <a:latin typeface="Times New Roman" pitchFamily="18" charset="0"/>
                <a:cs typeface="Times New Roman" pitchFamily="18" charset="0"/>
              </a:rPr>
              <a:t>"printed"</a:t>
            </a:r>
            <a:r>
              <a:rPr sz="2400" dirty="0">
                <a:latin typeface="Times New Roman" pitchFamily="18" charset="0"/>
                <a:cs typeface="Times New Roman" pitchFamily="18" charset="0"/>
              </a:rPr>
              <a:t> </a:t>
            </a:r>
            <a:r>
              <a:rPr sz="2400" spc="-10" dirty="0">
                <a:latin typeface="Times New Roman" pitchFamily="18" charset="0"/>
                <a:cs typeface="Times New Roman" pitchFamily="18" charset="0"/>
              </a:rPr>
              <a:t>(written</a:t>
            </a:r>
            <a:r>
              <a:rPr sz="2400" spc="-20" dirty="0">
                <a:latin typeface="Times New Roman" pitchFamily="18" charset="0"/>
                <a:cs typeface="Times New Roman" pitchFamily="18" charset="0"/>
              </a:rPr>
              <a:t> </a:t>
            </a:r>
            <a:r>
              <a:rPr sz="2400" dirty="0">
                <a:latin typeface="Times New Roman" pitchFamily="18" charset="0"/>
                <a:cs typeface="Times New Roman" pitchFamily="18" charset="0"/>
              </a:rPr>
              <a:t>in </a:t>
            </a:r>
            <a:r>
              <a:rPr sz="2400" spc="-10" dirty="0">
                <a:latin typeface="Times New Roman" pitchFamily="18" charset="0"/>
                <a:cs typeface="Times New Roman" pitchFamily="18" charset="0"/>
              </a:rPr>
              <a:t>capital</a:t>
            </a:r>
            <a:r>
              <a:rPr sz="2400" spc="-25" dirty="0">
                <a:latin typeface="Times New Roman" pitchFamily="18" charset="0"/>
                <a:cs typeface="Times New Roman" pitchFamily="18" charset="0"/>
              </a:rPr>
              <a:t> </a:t>
            </a:r>
            <a:r>
              <a:rPr sz="2400" spc="-15" dirty="0">
                <a:latin typeface="Times New Roman" pitchFamily="18" charset="0"/>
                <a:cs typeface="Times New Roman" pitchFamily="18" charset="0"/>
              </a:rPr>
              <a:t>letters)</a:t>
            </a:r>
            <a:r>
              <a:rPr sz="2400" spc="-25" dirty="0">
                <a:latin typeface="Times New Roman" pitchFamily="18" charset="0"/>
                <a:cs typeface="Times New Roman" pitchFamily="18" charset="0"/>
              </a:rPr>
              <a:t> </a:t>
            </a:r>
            <a:r>
              <a:rPr sz="2400" spc="-10">
                <a:latin typeface="Times New Roman" pitchFamily="18" charset="0"/>
                <a:cs typeface="Times New Roman" pitchFamily="18" charset="0"/>
              </a:rPr>
              <a:t>text</a:t>
            </a:r>
            <a:r>
              <a:rPr sz="2400" spc="-10" smtClean="0">
                <a:latin typeface="Times New Roman" pitchFamily="18" charset="0"/>
                <a:cs typeface="Times New Roman" pitchFamily="18" charset="0"/>
              </a:rPr>
              <a:t>.</a:t>
            </a:r>
            <a:endParaRPr lang="en-US" sz="2400" spc="-10" dirty="0" smtClean="0">
              <a:latin typeface="Times New Roman" pitchFamily="18" charset="0"/>
              <a:cs typeface="Times New Roman" pitchFamily="18" charset="0"/>
            </a:endParaRPr>
          </a:p>
          <a:p>
            <a:pPr marL="12699" marR="531443" algn="just">
              <a:spcBef>
                <a:spcPts val="5"/>
              </a:spcBef>
            </a:pPr>
            <a:r>
              <a:rPr sz="2400" spc="-10" smtClean="0">
                <a:latin typeface="Times New Roman" pitchFamily="18" charset="0"/>
                <a:cs typeface="Times New Roman" pitchFamily="18" charset="0"/>
              </a:rPr>
              <a:t>There </a:t>
            </a:r>
            <a:r>
              <a:rPr sz="2400" dirty="0">
                <a:latin typeface="Times New Roman" pitchFamily="18" charset="0"/>
                <a:cs typeface="Times New Roman" pitchFamily="18" charset="0"/>
              </a:rPr>
              <a:t>is </a:t>
            </a:r>
            <a:r>
              <a:rPr sz="2400" spc="-5" dirty="0">
                <a:latin typeface="Times New Roman" pitchFamily="18" charset="0"/>
                <a:cs typeface="Times New Roman" pitchFamily="18" charset="0"/>
              </a:rPr>
              <a:t>no OCR/ICR </a:t>
            </a:r>
            <a:r>
              <a:rPr sz="2400" dirty="0">
                <a:latin typeface="Times New Roman" pitchFamily="18" charset="0"/>
                <a:cs typeface="Times New Roman" pitchFamily="18" charset="0"/>
              </a:rPr>
              <a:t>engine </a:t>
            </a:r>
            <a:r>
              <a:rPr sz="2400" spc="-10" dirty="0">
                <a:latin typeface="Times New Roman" pitchFamily="18" charset="0"/>
                <a:cs typeface="Times New Roman" pitchFamily="18" charset="0"/>
              </a:rPr>
              <a:t>that </a:t>
            </a:r>
            <a:r>
              <a:rPr sz="2400" spc="-5" dirty="0">
                <a:latin typeface="Times New Roman" pitchFamily="18" charset="0"/>
                <a:cs typeface="Times New Roman" pitchFamily="18" charset="0"/>
              </a:rPr>
              <a:t>supports handwriting </a:t>
            </a:r>
            <a:r>
              <a:rPr sz="2400" spc="-530" dirty="0">
                <a:latin typeface="Times New Roman" pitchFamily="18" charset="0"/>
                <a:cs typeface="Times New Roman" pitchFamily="18" charset="0"/>
              </a:rPr>
              <a:t> </a:t>
            </a:r>
            <a:r>
              <a:rPr sz="2400" spc="-10" dirty="0">
                <a:latin typeface="Times New Roman" pitchFamily="18" charset="0"/>
                <a:cs typeface="Times New Roman" pitchFamily="18" charset="0"/>
              </a:rPr>
              <a:t>recognition </a:t>
            </a:r>
            <a:r>
              <a:rPr sz="2400" dirty="0">
                <a:latin typeface="Times New Roman" pitchFamily="18" charset="0"/>
                <a:cs typeface="Times New Roman" pitchFamily="18" charset="0"/>
              </a:rPr>
              <a:t>as</a:t>
            </a:r>
            <a:r>
              <a:rPr sz="2400" spc="-25" dirty="0">
                <a:latin typeface="Times New Roman" pitchFamily="18" charset="0"/>
                <a:cs typeface="Times New Roman" pitchFamily="18" charset="0"/>
              </a:rPr>
              <a:t> </a:t>
            </a:r>
            <a:r>
              <a:rPr sz="2400" spc="-5" dirty="0">
                <a:latin typeface="Times New Roman" pitchFamily="18" charset="0"/>
                <a:cs typeface="Times New Roman" pitchFamily="18" charset="0"/>
              </a:rPr>
              <a:t>of </a:t>
            </a:r>
            <a:r>
              <a:rPr sz="2400" spc="-40" dirty="0">
                <a:latin typeface="Times New Roman" pitchFamily="18" charset="0"/>
                <a:cs typeface="Times New Roman" pitchFamily="18" charset="0"/>
              </a:rPr>
              <a:t>today.</a:t>
            </a:r>
            <a:endParaRPr sz="2400">
              <a:latin typeface="Times New Roman" pitchFamily="18" charset="0"/>
              <a:cs typeface="Times New Roman"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33406">
              <a:spcBef>
                <a:spcPts val="13"/>
              </a:spcBef>
            </a:pPr>
            <a:fld id="{81D60167-4931-47E6-BA6A-407CBD079E47}" type="slidenum">
              <a:rPr lang="en-US" spc="-4" smtClean="0"/>
              <a:pPr marL="33406">
                <a:spcBef>
                  <a:spcPts val="13"/>
                </a:spcBef>
              </a:pPr>
              <a:t>48</a:t>
            </a:fld>
            <a:endParaRPr lang="en-US" spc="-4" dirty="0"/>
          </a:p>
        </p:txBody>
      </p:sp>
      <p:pic>
        <p:nvPicPr>
          <p:cNvPr id="2050" name="Picture 2"/>
          <p:cNvPicPr>
            <a:picLocks noChangeAspect="1" noChangeArrowheads="1"/>
          </p:cNvPicPr>
          <p:nvPr/>
        </p:nvPicPr>
        <p:blipFill>
          <a:blip r:embed="rId2"/>
          <a:srcRect/>
          <a:stretch>
            <a:fillRect/>
          </a:stretch>
        </p:blipFill>
        <p:spPr bwMode="auto">
          <a:xfrm>
            <a:off x="1631694" y="1496947"/>
            <a:ext cx="5880613" cy="3864108"/>
          </a:xfrm>
          <a:prstGeom prst="rect">
            <a:avLst/>
          </a:prstGeom>
          <a:noFill/>
          <a:ln w="9525">
            <a:noFill/>
            <a:miter lim="800000"/>
            <a:headEnd/>
            <a:tailEnd/>
          </a:ln>
          <a:effectLst/>
        </p:spPr>
      </p:pic>
      <p:sp>
        <p:nvSpPr>
          <p:cNvPr id="4" name="Rectangle 3"/>
          <p:cNvSpPr/>
          <p:nvPr/>
        </p:nvSpPr>
        <p:spPr>
          <a:xfrm>
            <a:off x="597292" y="0"/>
            <a:ext cx="5864323" cy="642451"/>
          </a:xfrm>
          <a:prstGeom prst="rect">
            <a:avLst/>
          </a:prstGeom>
        </p:spPr>
        <p:txBody>
          <a:bodyPr wrap="square" lIns="80175" tIns="40087" rIns="80175" bIns="40087">
            <a:spAutoFit/>
          </a:bodyPr>
          <a:lstStyle/>
          <a:p>
            <a:r>
              <a:rPr lang="en-US" sz="3500" b="1" spc="-105" dirty="0" smtClean="0">
                <a:latin typeface="+mj-lt"/>
                <a:cs typeface="Consolas"/>
              </a:rPr>
              <a:t>Offline Vs. Online Recognition</a:t>
            </a:r>
            <a:endParaRPr lang="en-US" sz="3500" b="1" dirty="0">
              <a:latin typeface="+mj-l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457200" y="1981200"/>
            <a:ext cx="8229600" cy="502788"/>
          </a:xfrm>
        </p:spPr>
        <p:txBody>
          <a:bodyPr>
            <a:normAutofit fontScale="90000"/>
          </a:bodyPr>
          <a:lstStyle/>
          <a:p>
            <a:pPr algn="ctr"/>
            <a:r>
              <a:rPr lang="en-US" b="1" u="sng" dirty="0">
                <a:latin typeface="+mj-lt"/>
              </a:rPr>
              <a:t>Neural Network Approach</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Introduction </a:t>
            </a:r>
            <a:endParaRPr lang="en-US" sz="4000" b="1" dirty="0"/>
          </a:p>
        </p:txBody>
      </p:sp>
      <p:sp>
        <p:nvSpPr>
          <p:cNvPr id="3" name="Content Placeholder 2"/>
          <p:cNvSpPr>
            <a:spLocks noGrp="1"/>
          </p:cNvSpPr>
          <p:nvPr>
            <p:ph idx="1"/>
          </p:nvPr>
        </p:nvSpPr>
        <p:spPr/>
        <p:txBody>
          <a:bodyPr>
            <a:normAutofit fontScale="92500" lnSpcReduction="20000"/>
          </a:bodyPr>
          <a:lstStyle/>
          <a:p>
            <a:pPr algn="just"/>
            <a:r>
              <a:rPr lang="en-US" sz="2400" dirty="0" smtClean="0">
                <a:latin typeface="Times New Roman" pitchFamily="18" charset="0"/>
                <a:cs typeface="Times New Roman" pitchFamily="18" charset="0"/>
              </a:rPr>
              <a:t>Over the past fifty years , modern science has been trying to unravel the mystery behind “ Human Intelligence” and how to simulate it in artificial conditions.</a:t>
            </a:r>
          </a:p>
          <a:p>
            <a:pPr algn="just"/>
            <a:r>
              <a:rPr lang="en-US" sz="2400" dirty="0" smtClean="0">
                <a:latin typeface="Times New Roman" pitchFamily="18" charset="0"/>
                <a:cs typeface="Times New Roman" pitchFamily="18" charset="0"/>
              </a:rPr>
              <a:t>Since a modern crane can lift weights with magnitudes over thousand times what a human hand can lift then, theoretically, it is possible  to simulate human intelligence in machine in those similar orders. </a:t>
            </a:r>
          </a:p>
          <a:p>
            <a:pPr algn="just"/>
            <a:r>
              <a:rPr lang="en-US" sz="2400" dirty="0" smtClean="0">
                <a:latin typeface="Times New Roman" pitchFamily="18" charset="0"/>
                <a:cs typeface="Times New Roman" pitchFamily="18" charset="0"/>
              </a:rPr>
              <a:t>A major approach to solving this challenge of simulating intelligence has been the development of the Neural Network.</a:t>
            </a:r>
          </a:p>
          <a:p>
            <a:pPr algn="just"/>
            <a:r>
              <a:rPr lang="en-US" sz="2400" dirty="0" smtClean="0">
                <a:latin typeface="Times New Roman" pitchFamily="18" charset="0"/>
                <a:cs typeface="Times New Roman" pitchFamily="18" charset="0"/>
              </a:rPr>
              <a:t>The fundamental stimulus behind the notion of the neural network has been the human brain.</a:t>
            </a:r>
          </a:p>
          <a:p>
            <a:pPr algn="just"/>
            <a:r>
              <a:rPr lang="en-US" sz="2400" dirty="0" smtClean="0">
                <a:latin typeface="Times New Roman" pitchFamily="18" charset="0"/>
                <a:cs typeface="Times New Roman" pitchFamily="18" charset="0"/>
              </a:rPr>
              <a:t>Computational scientists and psychologists have collaborated to try to mimic the biological dynamics of the human brain on a logical and artificial  paradigm, such as a computer.</a:t>
            </a:r>
          </a:p>
          <a:p>
            <a:pPr algn="just">
              <a:buNone/>
            </a:pP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5</a:t>
            </a:fld>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57755" y="981456"/>
            <a:ext cx="5643372" cy="4948428"/>
          </a:xfrm>
          <a:prstGeom prst="rect">
            <a:avLst/>
          </a:prstGeom>
        </p:spPr>
      </p:pic>
      <p:sp>
        <p:nvSpPr>
          <p:cNvPr id="3" name="object 3"/>
          <p:cNvSpPr txBox="1"/>
          <p:nvPr/>
        </p:nvSpPr>
        <p:spPr>
          <a:xfrm>
            <a:off x="1150416" y="6097321"/>
            <a:ext cx="6222365" cy="320600"/>
          </a:xfrm>
          <a:prstGeom prst="rect">
            <a:avLst/>
          </a:prstGeom>
        </p:spPr>
        <p:txBody>
          <a:bodyPr vert="horz" wrap="square" lIns="0" tIns="12699" rIns="0" bIns="0" rtlCol="0">
            <a:spAutoFit/>
          </a:bodyPr>
          <a:lstStyle/>
          <a:p>
            <a:pPr marL="12699">
              <a:spcBef>
                <a:spcPts val="100"/>
              </a:spcBef>
            </a:pPr>
            <a:r>
              <a:rPr sz="2000" dirty="0">
                <a:solidFill>
                  <a:srgbClr val="FFFFFF"/>
                </a:solidFill>
                <a:latin typeface="Times New Roman"/>
                <a:cs typeface="Times New Roman"/>
              </a:rPr>
              <a:t>Fig.</a:t>
            </a:r>
            <a:r>
              <a:rPr sz="2000" spc="-15" dirty="0">
                <a:solidFill>
                  <a:srgbClr val="FFFFFF"/>
                </a:solidFill>
                <a:latin typeface="Times New Roman"/>
                <a:cs typeface="Times New Roman"/>
              </a:rPr>
              <a:t> </a:t>
            </a:r>
            <a:r>
              <a:rPr sz="2000" dirty="0">
                <a:solidFill>
                  <a:srgbClr val="FFFFFF"/>
                </a:solidFill>
                <a:latin typeface="Times New Roman"/>
                <a:cs typeface="Times New Roman"/>
              </a:rPr>
              <a:t>3:</a:t>
            </a:r>
            <a:r>
              <a:rPr sz="2000" spc="-120" dirty="0">
                <a:solidFill>
                  <a:srgbClr val="FFFFFF"/>
                </a:solidFill>
                <a:latin typeface="Times New Roman"/>
                <a:cs typeface="Times New Roman"/>
              </a:rPr>
              <a:t> </a:t>
            </a:r>
            <a:r>
              <a:rPr sz="2000" dirty="0">
                <a:solidFill>
                  <a:srgbClr val="FFFFFF"/>
                </a:solidFill>
                <a:latin typeface="Times New Roman"/>
                <a:cs typeface="Times New Roman"/>
              </a:rPr>
              <a:t>A</a:t>
            </a:r>
            <a:r>
              <a:rPr sz="2000" spc="-110" dirty="0">
                <a:solidFill>
                  <a:srgbClr val="FFFFFF"/>
                </a:solidFill>
                <a:latin typeface="Times New Roman"/>
                <a:cs typeface="Times New Roman"/>
              </a:rPr>
              <a:t> </a:t>
            </a:r>
            <a:r>
              <a:rPr sz="2000" dirty="0">
                <a:solidFill>
                  <a:srgbClr val="FFFFFF"/>
                </a:solidFill>
                <a:latin typeface="Times New Roman"/>
                <a:cs typeface="Times New Roman"/>
              </a:rPr>
              <a:t>ge</a:t>
            </a:r>
            <a:r>
              <a:rPr sz="2000" spc="5" dirty="0">
                <a:solidFill>
                  <a:srgbClr val="FFFFFF"/>
                </a:solidFill>
                <a:latin typeface="Times New Roman"/>
                <a:cs typeface="Times New Roman"/>
              </a:rPr>
              <a:t>n</a:t>
            </a:r>
            <a:r>
              <a:rPr sz="2000" dirty="0">
                <a:solidFill>
                  <a:srgbClr val="FFFFFF"/>
                </a:solidFill>
                <a:latin typeface="Times New Roman"/>
                <a:cs typeface="Times New Roman"/>
              </a:rPr>
              <a:t>eral</a:t>
            </a:r>
            <a:r>
              <a:rPr sz="2000" spc="-35" dirty="0">
                <a:solidFill>
                  <a:srgbClr val="FFFFFF"/>
                </a:solidFill>
                <a:latin typeface="Times New Roman"/>
                <a:cs typeface="Times New Roman"/>
              </a:rPr>
              <a:t> </a:t>
            </a:r>
            <a:r>
              <a:rPr sz="2000" dirty="0">
                <a:solidFill>
                  <a:srgbClr val="FFFFFF"/>
                </a:solidFill>
                <a:latin typeface="Times New Roman"/>
                <a:cs typeface="Times New Roman"/>
              </a:rPr>
              <a:t>diag</a:t>
            </a:r>
            <a:r>
              <a:rPr sz="2000" spc="5" dirty="0">
                <a:solidFill>
                  <a:srgbClr val="FFFFFF"/>
                </a:solidFill>
                <a:latin typeface="Times New Roman"/>
                <a:cs typeface="Times New Roman"/>
              </a:rPr>
              <a:t>r</a:t>
            </a:r>
            <a:r>
              <a:rPr sz="2000" dirty="0">
                <a:solidFill>
                  <a:srgbClr val="FFFFFF"/>
                </a:solidFill>
                <a:latin typeface="Times New Roman"/>
                <a:cs typeface="Times New Roman"/>
              </a:rPr>
              <a:t>am</a:t>
            </a:r>
            <a:r>
              <a:rPr sz="2000" spc="-35" dirty="0">
                <a:solidFill>
                  <a:srgbClr val="FFFFFF"/>
                </a:solidFill>
                <a:latin typeface="Times New Roman"/>
                <a:cs typeface="Times New Roman"/>
              </a:rPr>
              <a:t> </a:t>
            </a:r>
            <a:r>
              <a:rPr sz="2000" dirty="0">
                <a:solidFill>
                  <a:srgbClr val="FFFFFF"/>
                </a:solidFill>
                <a:latin typeface="Times New Roman"/>
                <a:cs typeface="Times New Roman"/>
              </a:rPr>
              <a:t>f</a:t>
            </a:r>
            <a:r>
              <a:rPr sz="2000" spc="5" dirty="0">
                <a:solidFill>
                  <a:srgbClr val="FFFFFF"/>
                </a:solidFill>
                <a:latin typeface="Times New Roman"/>
                <a:cs typeface="Times New Roman"/>
              </a:rPr>
              <a:t>o</a:t>
            </a:r>
            <a:r>
              <a:rPr sz="2000" dirty="0">
                <a:solidFill>
                  <a:srgbClr val="FFFFFF"/>
                </a:solidFill>
                <a:latin typeface="Times New Roman"/>
                <a:cs typeface="Times New Roman"/>
              </a:rPr>
              <a:t>r</a:t>
            </a:r>
            <a:r>
              <a:rPr sz="2000" spc="-140" dirty="0">
                <a:solidFill>
                  <a:srgbClr val="FFFFFF"/>
                </a:solidFill>
                <a:latin typeface="Times New Roman"/>
                <a:cs typeface="Times New Roman"/>
              </a:rPr>
              <a:t> </a:t>
            </a:r>
            <a:r>
              <a:rPr sz="2000" dirty="0">
                <a:solidFill>
                  <a:srgbClr val="FFFFFF"/>
                </a:solidFill>
                <a:latin typeface="Times New Roman"/>
                <a:cs typeface="Times New Roman"/>
              </a:rPr>
              <a:t>A</a:t>
            </a:r>
            <a:r>
              <a:rPr sz="2000" spc="5" dirty="0">
                <a:solidFill>
                  <a:srgbClr val="FFFFFF"/>
                </a:solidFill>
                <a:latin typeface="Times New Roman"/>
                <a:cs typeface="Times New Roman"/>
              </a:rPr>
              <a:t>r</a:t>
            </a:r>
            <a:r>
              <a:rPr sz="2000" dirty="0">
                <a:solidFill>
                  <a:srgbClr val="FFFFFF"/>
                </a:solidFill>
                <a:latin typeface="Times New Roman"/>
                <a:cs typeface="Times New Roman"/>
              </a:rPr>
              <a:t>abic</a:t>
            </a:r>
            <a:r>
              <a:rPr sz="2000" spc="-25" dirty="0">
                <a:solidFill>
                  <a:srgbClr val="FFFFFF"/>
                </a:solidFill>
                <a:latin typeface="Times New Roman"/>
                <a:cs typeface="Times New Roman"/>
              </a:rPr>
              <a:t> </a:t>
            </a:r>
            <a:r>
              <a:rPr sz="2000" dirty="0">
                <a:solidFill>
                  <a:srgbClr val="FFFFFF"/>
                </a:solidFill>
                <a:latin typeface="Times New Roman"/>
                <a:cs typeface="Times New Roman"/>
              </a:rPr>
              <a:t>digit</a:t>
            </a:r>
            <a:r>
              <a:rPr sz="2000" spc="-30" dirty="0">
                <a:solidFill>
                  <a:srgbClr val="FFFFFF"/>
                </a:solidFill>
                <a:latin typeface="Times New Roman"/>
                <a:cs typeface="Times New Roman"/>
              </a:rPr>
              <a:t> </a:t>
            </a:r>
            <a:r>
              <a:rPr sz="2000" dirty="0">
                <a:solidFill>
                  <a:srgbClr val="FFFFFF"/>
                </a:solidFill>
                <a:latin typeface="Times New Roman"/>
                <a:cs typeface="Times New Roman"/>
              </a:rPr>
              <a:t>rec</a:t>
            </a:r>
            <a:r>
              <a:rPr sz="2000" spc="5" dirty="0">
                <a:solidFill>
                  <a:srgbClr val="FFFFFF"/>
                </a:solidFill>
                <a:latin typeface="Times New Roman"/>
                <a:cs typeface="Times New Roman"/>
              </a:rPr>
              <a:t>o</a:t>
            </a:r>
            <a:r>
              <a:rPr sz="2000" dirty="0">
                <a:solidFill>
                  <a:srgbClr val="FFFFFF"/>
                </a:solidFill>
                <a:latin typeface="Times New Roman"/>
                <a:cs typeface="Times New Roman"/>
              </a:rPr>
              <a:t>g</a:t>
            </a:r>
            <a:r>
              <a:rPr sz="2000" spc="10" dirty="0">
                <a:solidFill>
                  <a:srgbClr val="FFFFFF"/>
                </a:solidFill>
                <a:latin typeface="Times New Roman"/>
                <a:cs typeface="Times New Roman"/>
              </a:rPr>
              <a:t>n</a:t>
            </a:r>
            <a:r>
              <a:rPr sz="2000" dirty="0">
                <a:solidFill>
                  <a:srgbClr val="FFFFFF"/>
                </a:solidFill>
                <a:latin typeface="Times New Roman"/>
                <a:cs typeface="Times New Roman"/>
              </a:rPr>
              <a:t>i</a:t>
            </a:r>
            <a:r>
              <a:rPr sz="2000" spc="-25" dirty="0">
                <a:solidFill>
                  <a:srgbClr val="FFFFFF"/>
                </a:solidFill>
                <a:latin typeface="Times New Roman"/>
                <a:cs typeface="Times New Roman"/>
              </a:rPr>
              <a:t>t</a:t>
            </a:r>
            <a:r>
              <a:rPr sz="2000" dirty="0">
                <a:solidFill>
                  <a:srgbClr val="FFFFFF"/>
                </a:solidFill>
                <a:latin typeface="Times New Roman"/>
                <a:cs typeface="Times New Roman"/>
              </a:rPr>
              <a:t>ion</a:t>
            </a:r>
            <a:r>
              <a:rPr sz="2000" spc="-40" dirty="0">
                <a:solidFill>
                  <a:srgbClr val="FFFFFF"/>
                </a:solidFill>
                <a:latin typeface="Times New Roman"/>
                <a:cs typeface="Times New Roman"/>
              </a:rPr>
              <a:t> </a:t>
            </a:r>
            <a:r>
              <a:rPr sz="2000" dirty="0">
                <a:solidFill>
                  <a:srgbClr val="FFFFFF"/>
                </a:solidFill>
                <a:latin typeface="Times New Roman"/>
                <a:cs typeface="Times New Roman"/>
              </a:rPr>
              <a:t>sys</a:t>
            </a:r>
            <a:r>
              <a:rPr sz="2000" spc="-10" dirty="0">
                <a:solidFill>
                  <a:srgbClr val="FFFFFF"/>
                </a:solidFill>
                <a:latin typeface="Times New Roman"/>
                <a:cs typeface="Times New Roman"/>
              </a:rPr>
              <a:t>t</a:t>
            </a:r>
            <a:r>
              <a:rPr sz="2000" dirty="0">
                <a:solidFill>
                  <a:srgbClr val="FFFFFF"/>
                </a:solidFill>
                <a:latin typeface="Times New Roman"/>
                <a:cs typeface="Times New Roman"/>
              </a:rPr>
              <a:t>em</a:t>
            </a:r>
            <a:endParaRPr sz="2000">
              <a:latin typeface="Times New Roman"/>
              <a:cs typeface="Times New Roman"/>
            </a:endParaRPr>
          </a:p>
        </p:txBody>
      </p:sp>
      <p:sp>
        <p:nvSpPr>
          <p:cNvPr id="4" name="object 4"/>
          <p:cNvSpPr txBox="1">
            <a:spLocks noGrp="1"/>
          </p:cNvSpPr>
          <p:nvPr>
            <p:ph type="title"/>
          </p:nvPr>
        </p:nvSpPr>
        <p:spPr>
          <a:xfrm>
            <a:off x="546303" y="273811"/>
            <a:ext cx="1564640" cy="382155"/>
          </a:xfrm>
          <a:prstGeom prst="rect">
            <a:avLst/>
          </a:prstGeom>
        </p:spPr>
        <p:txBody>
          <a:bodyPr vert="horz" wrap="square" lIns="0" tIns="12699" rIns="0" bIns="0" rtlCol="0">
            <a:spAutoFit/>
          </a:bodyPr>
          <a:lstStyle/>
          <a:p>
            <a:pPr marL="12699">
              <a:spcBef>
                <a:spcPts val="100"/>
              </a:spcBef>
            </a:pPr>
            <a:r>
              <a:rPr sz="2400" spc="-5" dirty="0">
                <a:solidFill>
                  <a:srgbClr val="FFFFFF"/>
                </a:solidFill>
                <a:latin typeface="Times New Roman"/>
                <a:cs typeface="Times New Roman"/>
              </a:rPr>
              <a:t>Framework</a:t>
            </a:r>
            <a:endParaRPr sz="2400">
              <a:latin typeface="Times New Roman"/>
              <a:cs typeface="Times New Roman"/>
            </a:endParaRPr>
          </a:p>
        </p:txBody>
      </p:sp>
      <p:sp>
        <p:nvSpPr>
          <p:cNvPr id="5" name="Rectangle 4"/>
          <p:cNvSpPr/>
          <p:nvPr/>
        </p:nvSpPr>
        <p:spPr>
          <a:xfrm>
            <a:off x="597292" y="0"/>
            <a:ext cx="1993508" cy="696510"/>
          </a:xfrm>
          <a:prstGeom prst="rect">
            <a:avLst/>
          </a:prstGeom>
        </p:spPr>
        <p:txBody>
          <a:bodyPr wrap="square" lIns="80175" tIns="40087" rIns="80175" bIns="40087">
            <a:spAutoFit/>
          </a:bodyPr>
          <a:lstStyle/>
          <a:p>
            <a:r>
              <a:rPr lang="en-US" sz="4000" b="1" spc="-105" dirty="0" smtClean="0">
                <a:latin typeface="+mj-lt"/>
                <a:cs typeface="Consolas"/>
              </a:rPr>
              <a:t>Steps:</a:t>
            </a:r>
            <a:endParaRPr lang="en-US" sz="4000" b="1" dirty="0">
              <a:latin typeface="+mj-l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3088" y="178654"/>
            <a:ext cx="1905000" cy="627735"/>
          </a:xfrm>
          <a:prstGeom prst="rect">
            <a:avLst/>
          </a:prstGeom>
        </p:spPr>
        <p:txBody>
          <a:bodyPr vert="horz" wrap="square" lIns="0" tIns="12064" rIns="0" bIns="0" rtlCol="0">
            <a:spAutoFit/>
          </a:bodyPr>
          <a:lstStyle/>
          <a:p>
            <a:pPr marL="12699">
              <a:spcBef>
                <a:spcPts val="95"/>
              </a:spcBef>
            </a:pPr>
            <a:r>
              <a:rPr sz="4000" b="1" spc="-105" smtClean="0">
                <a:cs typeface="Times New Roman" pitchFamily="18" charset="0"/>
              </a:rPr>
              <a:t>Steps</a:t>
            </a:r>
            <a:endParaRPr spc="-5" dirty="0">
              <a:latin typeface="Consolas"/>
              <a:cs typeface="Consolas"/>
            </a:endParaRPr>
          </a:p>
        </p:txBody>
      </p:sp>
      <p:sp>
        <p:nvSpPr>
          <p:cNvPr id="3" name="object 3"/>
          <p:cNvSpPr txBox="1"/>
          <p:nvPr/>
        </p:nvSpPr>
        <p:spPr>
          <a:xfrm>
            <a:off x="857929" y="1215999"/>
            <a:ext cx="7548245" cy="3509281"/>
          </a:xfrm>
          <a:prstGeom prst="rect">
            <a:avLst/>
          </a:prstGeom>
        </p:spPr>
        <p:txBody>
          <a:bodyPr vert="horz" wrap="square" lIns="0" tIns="120002" rIns="0" bIns="0" rtlCol="0">
            <a:spAutoFit/>
          </a:bodyPr>
          <a:lstStyle/>
          <a:p>
            <a:pPr marL="354930" indent="-342867" algn="just">
              <a:spcBef>
                <a:spcPts val="944"/>
              </a:spcBef>
              <a:buClr>
                <a:srgbClr val="D5EBFF"/>
              </a:buClr>
              <a:buSzPct val="93750"/>
              <a:buFont typeface="Wingdings"/>
              <a:buChar char=""/>
              <a:tabLst>
                <a:tab pos="355565" algn="l"/>
              </a:tabLst>
            </a:pPr>
            <a:r>
              <a:rPr sz="2400" b="1" spc="-5" dirty="0">
                <a:latin typeface="Times New Roman"/>
                <a:cs typeface="Times New Roman"/>
              </a:rPr>
              <a:t>Image</a:t>
            </a:r>
            <a:r>
              <a:rPr sz="2400" b="1" spc="-40" dirty="0">
                <a:latin typeface="Times New Roman"/>
                <a:cs typeface="Times New Roman"/>
              </a:rPr>
              <a:t> </a:t>
            </a:r>
            <a:r>
              <a:rPr sz="2400" b="1" dirty="0">
                <a:latin typeface="Times New Roman"/>
                <a:cs typeface="Times New Roman"/>
              </a:rPr>
              <a:t>acquisition:</a:t>
            </a:r>
            <a:endParaRPr sz="2400">
              <a:latin typeface="Times New Roman"/>
              <a:cs typeface="Times New Roman"/>
            </a:endParaRPr>
          </a:p>
          <a:p>
            <a:pPr marL="354930" marR="5079" indent="-26031" algn="just">
              <a:spcBef>
                <a:spcPts val="715"/>
              </a:spcBef>
            </a:pPr>
            <a:r>
              <a:rPr sz="2000" spc="-75" dirty="0">
                <a:latin typeface="Times New Roman"/>
                <a:cs typeface="Times New Roman"/>
              </a:rPr>
              <a:t>We </a:t>
            </a:r>
            <a:r>
              <a:rPr sz="2000" dirty="0">
                <a:latin typeface="Times New Roman"/>
                <a:cs typeface="Times New Roman"/>
              </a:rPr>
              <a:t>will </a:t>
            </a:r>
            <a:r>
              <a:rPr sz="2000" spc="-5" dirty="0">
                <a:latin typeface="Times New Roman"/>
                <a:cs typeface="Times New Roman"/>
              </a:rPr>
              <a:t>acquire </a:t>
            </a:r>
            <a:r>
              <a:rPr sz="2000" spc="-10" dirty="0">
                <a:latin typeface="Times New Roman"/>
                <a:cs typeface="Times New Roman"/>
              </a:rPr>
              <a:t>an </a:t>
            </a:r>
            <a:r>
              <a:rPr sz="2000" spc="-5" dirty="0">
                <a:latin typeface="Times New Roman"/>
                <a:cs typeface="Times New Roman"/>
              </a:rPr>
              <a:t>image </a:t>
            </a:r>
            <a:r>
              <a:rPr sz="2000" spc="-10" dirty="0">
                <a:latin typeface="Times New Roman"/>
                <a:cs typeface="Times New Roman"/>
              </a:rPr>
              <a:t>to </a:t>
            </a:r>
            <a:r>
              <a:rPr sz="2000" dirty="0">
                <a:latin typeface="Times New Roman"/>
                <a:cs typeface="Times New Roman"/>
              </a:rPr>
              <a:t>our system </a:t>
            </a:r>
            <a:r>
              <a:rPr sz="2000" spc="-5" dirty="0">
                <a:latin typeface="Times New Roman"/>
                <a:cs typeface="Times New Roman"/>
              </a:rPr>
              <a:t>as </a:t>
            </a:r>
            <a:r>
              <a:rPr sz="2000" spc="-10">
                <a:latin typeface="Times New Roman"/>
                <a:cs typeface="Times New Roman"/>
              </a:rPr>
              <a:t>an </a:t>
            </a:r>
            <a:r>
              <a:rPr sz="2000" spc="-5" smtClean="0">
                <a:latin typeface="Times New Roman"/>
                <a:cs typeface="Times New Roman"/>
              </a:rPr>
              <a:t>input</a:t>
            </a:r>
            <a:r>
              <a:rPr lang="en-US" sz="2000" spc="-5" dirty="0" smtClean="0">
                <a:latin typeface="Times New Roman"/>
                <a:cs typeface="Times New Roman"/>
              </a:rPr>
              <a:t>, </a:t>
            </a:r>
            <a:r>
              <a:rPr sz="2000" spc="-5" smtClean="0">
                <a:latin typeface="Times New Roman"/>
                <a:cs typeface="Times New Roman"/>
              </a:rPr>
              <a:t>this </a:t>
            </a:r>
            <a:r>
              <a:rPr sz="2000" spc="-5" dirty="0">
                <a:latin typeface="Times New Roman"/>
                <a:cs typeface="Times New Roman"/>
              </a:rPr>
              <a:t>image should </a:t>
            </a:r>
            <a:r>
              <a:rPr sz="2000" dirty="0">
                <a:latin typeface="Times New Roman"/>
                <a:cs typeface="Times New Roman"/>
              </a:rPr>
              <a:t> have</a:t>
            </a:r>
            <a:r>
              <a:rPr sz="2000" spc="5" dirty="0">
                <a:latin typeface="Times New Roman"/>
                <a:cs typeface="Times New Roman"/>
              </a:rPr>
              <a:t> </a:t>
            </a:r>
            <a:r>
              <a:rPr sz="2000" dirty="0">
                <a:latin typeface="Times New Roman"/>
                <a:cs typeface="Times New Roman"/>
              </a:rPr>
              <a:t>a</a:t>
            </a:r>
            <a:r>
              <a:rPr sz="2000" spc="5" dirty="0">
                <a:latin typeface="Times New Roman"/>
                <a:cs typeface="Times New Roman"/>
              </a:rPr>
              <a:t> </a:t>
            </a:r>
            <a:r>
              <a:rPr sz="2000" spc="-5" dirty="0">
                <a:latin typeface="Times New Roman"/>
                <a:cs typeface="Times New Roman"/>
              </a:rPr>
              <a:t>specific</a:t>
            </a:r>
            <a:r>
              <a:rPr sz="2000" dirty="0">
                <a:latin typeface="Times New Roman"/>
                <a:cs typeface="Times New Roman"/>
              </a:rPr>
              <a:t> </a:t>
            </a:r>
            <a:r>
              <a:rPr sz="2000" spc="-5" dirty="0">
                <a:latin typeface="Times New Roman"/>
                <a:cs typeface="Times New Roman"/>
              </a:rPr>
              <a:t>format,</a:t>
            </a:r>
            <a:r>
              <a:rPr sz="2000" dirty="0">
                <a:latin typeface="Times New Roman"/>
                <a:cs typeface="Times New Roman"/>
              </a:rPr>
              <a:t> </a:t>
            </a:r>
            <a:r>
              <a:rPr sz="2000" spc="-5" dirty="0">
                <a:latin typeface="Times New Roman"/>
                <a:cs typeface="Times New Roman"/>
              </a:rPr>
              <a:t>for</a:t>
            </a:r>
            <a:r>
              <a:rPr sz="2000" dirty="0">
                <a:latin typeface="Times New Roman"/>
                <a:cs typeface="Times New Roman"/>
              </a:rPr>
              <a:t> </a:t>
            </a:r>
            <a:r>
              <a:rPr sz="2000" spc="-5" dirty="0">
                <a:latin typeface="Times New Roman"/>
                <a:cs typeface="Times New Roman"/>
              </a:rPr>
              <a:t>example,</a:t>
            </a:r>
            <a:r>
              <a:rPr sz="2000" dirty="0">
                <a:latin typeface="Times New Roman"/>
                <a:cs typeface="Times New Roman"/>
              </a:rPr>
              <a:t> </a:t>
            </a:r>
            <a:r>
              <a:rPr sz="2000" spc="-10" dirty="0">
                <a:latin typeface="Times New Roman"/>
                <a:cs typeface="Times New Roman"/>
              </a:rPr>
              <a:t>bmp</a:t>
            </a:r>
            <a:r>
              <a:rPr sz="2000" spc="-5" dirty="0">
                <a:latin typeface="Times New Roman"/>
                <a:cs typeface="Times New Roman"/>
              </a:rPr>
              <a:t> format</a:t>
            </a:r>
            <a:r>
              <a:rPr sz="2000" dirty="0">
                <a:latin typeface="Times New Roman"/>
                <a:cs typeface="Times New Roman"/>
              </a:rPr>
              <a:t> and</a:t>
            </a:r>
            <a:r>
              <a:rPr sz="2000" spc="5" dirty="0">
                <a:latin typeface="Times New Roman"/>
                <a:cs typeface="Times New Roman"/>
              </a:rPr>
              <a:t> </a:t>
            </a:r>
            <a:r>
              <a:rPr sz="2000" spc="-5" dirty="0">
                <a:latin typeface="Times New Roman"/>
                <a:cs typeface="Times New Roman"/>
              </a:rPr>
              <a:t>with</a:t>
            </a:r>
            <a:r>
              <a:rPr sz="2000" spc="490" dirty="0">
                <a:latin typeface="Times New Roman"/>
                <a:cs typeface="Times New Roman"/>
              </a:rPr>
              <a:t> </a:t>
            </a:r>
            <a:r>
              <a:rPr sz="2000" dirty="0">
                <a:latin typeface="Times New Roman"/>
                <a:cs typeface="Times New Roman"/>
              </a:rPr>
              <a:t>a </a:t>
            </a:r>
            <a:r>
              <a:rPr sz="2000" spc="5" dirty="0">
                <a:latin typeface="Times New Roman"/>
                <a:cs typeface="Times New Roman"/>
              </a:rPr>
              <a:t> </a:t>
            </a:r>
            <a:r>
              <a:rPr sz="2000" spc="-5" dirty="0">
                <a:latin typeface="Times New Roman"/>
                <a:cs typeface="Times New Roman"/>
              </a:rPr>
              <a:t>determined size such </a:t>
            </a:r>
            <a:r>
              <a:rPr sz="2000" spc="-10">
                <a:latin typeface="Times New Roman"/>
                <a:cs typeface="Times New Roman"/>
              </a:rPr>
              <a:t>as </a:t>
            </a:r>
            <a:r>
              <a:rPr sz="2000" spc="-5" smtClean="0">
                <a:latin typeface="Times New Roman"/>
                <a:cs typeface="Times New Roman"/>
              </a:rPr>
              <a:t>30</a:t>
            </a:r>
            <a:r>
              <a:rPr lang="en-US" sz="2000" spc="-5" dirty="0" smtClean="0">
                <a:latin typeface="Times New Roman"/>
                <a:cs typeface="Times New Roman"/>
              </a:rPr>
              <a:t>x</a:t>
            </a:r>
            <a:r>
              <a:rPr sz="2000" spc="-5" smtClean="0">
                <a:latin typeface="Times New Roman"/>
                <a:cs typeface="Times New Roman"/>
              </a:rPr>
              <a:t>20 </a:t>
            </a:r>
            <a:r>
              <a:rPr sz="2000" spc="-5" dirty="0">
                <a:latin typeface="Times New Roman"/>
                <a:cs typeface="Times New Roman"/>
              </a:rPr>
              <a:t>pixels. </a:t>
            </a:r>
            <a:r>
              <a:rPr sz="2000" spc="-10" dirty="0">
                <a:latin typeface="Times New Roman"/>
                <a:cs typeface="Times New Roman"/>
              </a:rPr>
              <a:t>This </a:t>
            </a:r>
            <a:r>
              <a:rPr sz="2000" spc="-5" dirty="0">
                <a:latin typeface="Times New Roman"/>
                <a:cs typeface="Times New Roman"/>
              </a:rPr>
              <a:t>image can be acquired </a:t>
            </a:r>
            <a:r>
              <a:rPr sz="2000" dirty="0">
                <a:latin typeface="Times New Roman"/>
                <a:cs typeface="Times New Roman"/>
              </a:rPr>
              <a:t> through</a:t>
            </a:r>
            <a:r>
              <a:rPr sz="2000" spc="-45" dirty="0">
                <a:latin typeface="Times New Roman"/>
                <a:cs typeface="Times New Roman"/>
              </a:rPr>
              <a:t> </a:t>
            </a:r>
            <a:r>
              <a:rPr sz="2000" dirty="0">
                <a:latin typeface="Times New Roman"/>
                <a:cs typeface="Times New Roman"/>
              </a:rPr>
              <a:t>the</a:t>
            </a:r>
            <a:r>
              <a:rPr sz="2000" spc="-10" dirty="0">
                <a:latin typeface="Times New Roman"/>
                <a:cs typeface="Times New Roman"/>
              </a:rPr>
              <a:t> </a:t>
            </a:r>
            <a:r>
              <a:rPr sz="2000" dirty="0">
                <a:latin typeface="Times New Roman"/>
                <a:cs typeface="Times New Roman"/>
              </a:rPr>
              <a:t>scanner</a:t>
            </a:r>
            <a:r>
              <a:rPr sz="2000" spc="-25" dirty="0">
                <a:latin typeface="Times New Roman"/>
                <a:cs typeface="Times New Roman"/>
              </a:rPr>
              <a:t> or,</a:t>
            </a:r>
            <a:r>
              <a:rPr sz="2000" spc="-20" dirty="0">
                <a:latin typeface="Times New Roman"/>
                <a:cs typeface="Times New Roman"/>
              </a:rPr>
              <a:t> </a:t>
            </a:r>
            <a:r>
              <a:rPr sz="2000" dirty="0">
                <a:latin typeface="Times New Roman"/>
                <a:cs typeface="Times New Roman"/>
              </a:rPr>
              <a:t>digital</a:t>
            </a:r>
            <a:r>
              <a:rPr sz="2000" spc="-25" dirty="0">
                <a:latin typeface="Times New Roman"/>
                <a:cs typeface="Times New Roman"/>
              </a:rPr>
              <a:t> </a:t>
            </a:r>
            <a:r>
              <a:rPr sz="2000" spc="-5" dirty="0">
                <a:latin typeface="Times New Roman"/>
                <a:cs typeface="Times New Roman"/>
              </a:rPr>
              <a:t>camera.</a:t>
            </a:r>
            <a:endParaRPr sz="2000">
              <a:latin typeface="Times New Roman"/>
              <a:cs typeface="Times New Roman"/>
            </a:endParaRPr>
          </a:p>
          <a:p>
            <a:pPr algn="just">
              <a:spcBef>
                <a:spcPts val="50"/>
              </a:spcBef>
            </a:pPr>
            <a:endParaRPr sz="3200">
              <a:latin typeface="Times New Roman"/>
              <a:cs typeface="Times New Roman"/>
            </a:endParaRPr>
          </a:p>
          <a:p>
            <a:pPr marL="354930" indent="-342867" algn="just">
              <a:buClr>
                <a:srgbClr val="D5EBFF"/>
              </a:buClr>
              <a:buSzPct val="93750"/>
              <a:buFont typeface="Wingdings"/>
              <a:buChar char=""/>
              <a:tabLst>
                <a:tab pos="355565" algn="l"/>
              </a:tabLst>
            </a:pPr>
            <a:r>
              <a:rPr sz="2400" b="1" spc="-10" dirty="0">
                <a:latin typeface="Times New Roman"/>
                <a:cs typeface="Times New Roman"/>
              </a:rPr>
              <a:t>Preprocessing:</a:t>
            </a:r>
            <a:endParaRPr sz="2400">
              <a:latin typeface="Times New Roman"/>
              <a:cs typeface="Times New Roman"/>
            </a:endParaRPr>
          </a:p>
          <a:p>
            <a:pPr marL="354930" marR="6350" indent="-24763" algn="just">
              <a:spcBef>
                <a:spcPts val="715"/>
              </a:spcBef>
            </a:pPr>
            <a:r>
              <a:rPr sz="2000" spc="-5" dirty="0">
                <a:latin typeface="Times New Roman"/>
                <a:cs typeface="Times New Roman"/>
              </a:rPr>
              <a:t>After acquiring the image, it </a:t>
            </a:r>
            <a:r>
              <a:rPr sz="2000" dirty="0">
                <a:latin typeface="Times New Roman"/>
                <a:cs typeface="Times New Roman"/>
              </a:rPr>
              <a:t>will be processed </a:t>
            </a:r>
            <a:r>
              <a:rPr sz="2000" spc="-5" dirty="0">
                <a:latin typeface="Times New Roman"/>
                <a:cs typeface="Times New Roman"/>
              </a:rPr>
              <a:t>through sequence </a:t>
            </a:r>
            <a:r>
              <a:rPr sz="2000" spc="-10" dirty="0">
                <a:latin typeface="Times New Roman"/>
                <a:cs typeface="Times New Roman"/>
              </a:rPr>
              <a:t>of </a:t>
            </a:r>
            <a:r>
              <a:rPr sz="2000" spc="-5" dirty="0">
                <a:latin typeface="Times New Roman"/>
                <a:cs typeface="Times New Roman"/>
              </a:rPr>
              <a:t> </a:t>
            </a:r>
            <a:r>
              <a:rPr sz="2000" dirty="0">
                <a:latin typeface="Times New Roman"/>
                <a:cs typeface="Times New Roman"/>
              </a:rPr>
              <a:t>preprocessing</a:t>
            </a:r>
            <a:r>
              <a:rPr sz="2000" spc="-40" dirty="0">
                <a:latin typeface="Times New Roman"/>
                <a:cs typeface="Times New Roman"/>
              </a:rPr>
              <a:t> </a:t>
            </a:r>
            <a:r>
              <a:rPr sz="2000" spc="-5" dirty="0">
                <a:latin typeface="Times New Roman"/>
                <a:cs typeface="Times New Roman"/>
              </a:rPr>
              <a:t>steps</a:t>
            </a:r>
            <a:r>
              <a:rPr sz="2000" spc="-15" dirty="0">
                <a:latin typeface="Times New Roman"/>
                <a:cs typeface="Times New Roman"/>
              </a:rPr>
              <a:t> </a:t>
            </a:r>
            <a:r>
              <a:rPr sz="2000" spc="-5" dirty="0">
                <a:latin typeface="Times New Roman"/>
                <a:cs typeface="Times New Roman"/>
              </a:rPr>
              <a:t>to</a:t>
            </a:r>
            <a:r>
              <a:rPr sz="2000" spc="-15" dirty="0">
                <a:latin typeface="Times New Roman"/>
                <a:cs typeface="Times New Roman"/>
              </a:rPr>
              <a:t> </a:t>
            </a:r>
            <a:r>
              <a:rPr sz="2000" dirty="0">
                <a:latin typeface="Times New Roman"/>
                <a:cs typeface="Times New Roman"/>
              </a:rPr>
              <a:t>be</a:t>
            </a:r>
            <a:r>
              <a:rPr sz="2000" spc="-10" dirty="0">
                <a:latin typeface="Times New Roman"/>
                <a:cs typeface="Times New Roman"/>
              </a:rPr>
              <a:t> </a:t>
            </a:r>
            <a:r>
              <a:rPr sz="2000" dirty="0">
                <a:latin typeface="Times New Roman"/>
                <a:cs typeface="Times New Roman"/>
              </a:rPr>
              <a:t>ready</a:t>
            </a:r>
            <a:r>
              <a:rPr sz="2000" spc="-15" dirty="0">
                <a:latin typeface="Times New Roman"/>
                <a:cs typeface="Times New Roman"/>
              </a:rPr>
              <a:t> </a:t>
            </a:r>
            <a:r>
              <a:rPr sz="2000" dirty="0">
                <a:latin typeface="Times New Roman"/>
                <a:cs typeface="Times New Roman"/>
              </a:rPr>
              <a:t>for</a:t>
            </a:r>
            <a:r>
              <a:rPr sz="2000" spc="-25" dirty="0">
                <a:latin typeface="Times New Roman"/>
                <a:cs typeface="Times New Roman"/>
              </a:rPr>
              <a:t> </a:t>
            </a:r>
            <a:r>
              <a:rPr sz="2000" dirty="0">
                <a:latin typeface="Times New Roman"/>
                <a:cs typeface="Times New Roman"/>
              </a:rPr>
              <a:t>the</a:t>
            </a:r>
            <a:r>
              <a:rPr sz="2000" spc="-10" dirty="0">
                <a:latin typeface="Times New Roman"/>
                <a:cs typeface="Times New Roman"/>
              </a:rPr>
              <a:t> </a:t>
            </a:r>
            <a:r>
              <a:rPr sz="2000" dirty="0">
                <a:latin typeface="Times New Roman"/>
                <a:cs typeface="Times New Roman"/>
              </a:rPr>
              <a:t>next</a:t>
            </a:r>
            <a:r>
              <a:rPr sz="2000" spc="-25" dirty="0">
                <a:latin typeface="Times New Roman"/>
                <a:cs typeface="Times New Roman"/>
              </a:rPr>
              <a:t> </a:t>
            </a:r>
            <a:r>
              <a:rPr sz="2000" dirty="0">
                <a:latin typeface="Times New Roman"/>
                <a:cs typeface="Times New Roman"/>
              </a:rPr>
              <a:t>step.</a:t>
            </a:r>
            <a:endParaRPr sz="2000">
              <a:latin typeface="Times New Roman"/>
              <a:cs typeface="Times New Roman"/>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4546" y="490790"/>
            <a:ext cx="8004175" cy="5644486"/>
          </a:xfrm>
          <a:prstGeom prst="rect">
            <a:avLst/>
          </a:prstGeom>
        </p:spPr>
        <p:txBody>
          <a:bodyPr vert="horz" wrap="square" lIns="0" tIns="83177" rIns="0" bIns="0" rtlCol="0">
            <a:spAutoFit/>
          </a:bodyPr>
          <a:lstStyle/>
          <a:p>
            <a:pPr marL="355565" indent="-342867" algn="just">
              <a:spcBef>
                <a:spcPts val="655"/>
              </a:spcBef>
              <a:buClr>
                <a:srgbClr val="D5EBFF"/>
              </a:buClr>
              <a:buSzPct val="93181"/>
              <a:buFont typeface="Wingdings"/>
              <a:buChar char=""/>
              <a:tabLst>
                <a:tab pos="354930" algn="l"/>
                <a:tab pos="355565" algn="l"/>
              </a:tabLst>
            </a:pPr>
            <a:r>
              <a:rPr sz="2200" b="1" spc="-5" dirty="0">
                <a:latin typeface="Times New Roman"/>
                <a:cs typeface="Times New Roman"/>
              </a:rPr>
              <a:t>Noise</a:t>
            </a:r>
            <a:r>
              <a:rPr sz="2200" b="1" spc="-20" dirty="0">
                <a:latin typeface="Times New Roman"/>
                <a:cs typeface="Times New Roman"/>
              </a:rPr>
              <a:t> </a:t>
            </a:r>
            <a:r>
              <a:rPr sz="2200" b="1" spc="-10" dirty="0">
                <a:latin typeface="Times New Roman"/>
                <a:cs typeface="Times New Roman"/>
              </a:rPr>
              <a:t>removal:</a:t>
            </a:r>
            <a:endParaRPr sz="2200">
              <a:latin typeface="Times New Roman"/>
              <a:cs typeface="Times New Roman"/>
            </a:endParaRPr>
          </a:p>
          <a:p>
            <a:pPr marL="354930" marR="6985" indent="-40001" algn="just">
              <a:lnSpc>
                <a:spcPts val="2050"/>
              </a:lnSpc>
              <a:spcBef>
                <a:spcPts val="740"/>
              </a:spcBef>
            </a:pPr>
            <a:r>
              <a:rPr sz="1900" spc="-5" dirty="0">
                <a:latin typeface="Times New Roman"/>
                <a:cs typeface="Times New Roman"/>
              </a:rPr>
              <a:t>Reducing</a:t>
            </a:r>
            <a:r>
              <a:rPr sz="1900" spc="220" dirty="0">
                <a:latin typeface="Times New Roman"/>
                <a:cs typeface="Times New Roman"/>
              </a:rPr>
              <a:t> </a:t>
            </a:r>
            <a:r>
              <a:rPr sz="1900" spc="-5" dirty="0">
                <a:latin typeface="Times New Roman"/>
                <a:cs typeface="Times New Roman"/>
              </a:rPr>
              <a:t>noise</a:t>
            </a:r>
            <a:r>
              <a:rPr sz="1900" spc="210" dirty="0">
                <a:latin typeface="Times New Roman"/>
                <a:cs typeface="Times New Roman"/>
              </a:rPr>
              <a:t> </a:t>
            </a:r>
            <a:r>
              <a:rPr sz="1900" spc="-5" dirty="0">
                <a:latin typeface="Times New Roman"/>
                <a:cs typeface="Times New Roman"/>
              </a:rPr>
              <a:t>in</a:t>
            </a:r>
            <a:r>
              <a:rPr sz="1900" spc="225" dirty="0">
                <a:latin typeface="Times New Roman"/>
                <a:cs typeface="Times New Roman"/>
              </a:rPr>
              <a:t> </a:t>
            </a:r>
            <a:r>
              <a:rPr sz="1900" spc="-5" dirty="0">
                <a:latin typeface="Times New Roman"/>
                <a:cs typeface="Times New Roman"/>
              </a:rPr>
              <a:t>an</a:t>
            </a:r>
            <a:r>
              <a:rPr sz="1900" spc="220" dirty="0">
                <a:latin typeface="Times New Roman"/>
                <a:cs typeface="Times New Roman"/>
              </a:rPr>
              <a:t> </a:t>
            </a:r>
            <a:r>
              <a:rPr sz="1900" spc="-5" dirty="0">
                <a:latin typeface="Times New Roman"/>
                <a:cs typeface="Times New Roman"/>
              </a:rPr>
              <a:t>image.</a:t>
            </a:r>
            <a:r>
              <a:rPr sz="1900" spc="229" dirty="0">
                <a:latin typeface="Times New Roman"/>
                <a:cs typeface="Times New Roman"/>
              </a:rPr>
              <a:t> </a:t>
            </a:r>
            <a:r>
              <a:rPr sz="1900" spc="-5" dirty="0">
                <a:latin typeface="Times New Roman"/>
                <a:cs typeface="Times New Roman"/>
              </a:rPr>
              <a:t>For</a:t>
            </a:r>
            <a:r>
              <a:rPr sz="1900" spc="225" dirty="0">
                <a:latin typeface="Times New Roman"/>
                <a:cs typeface="Times New Roman"/>
              </a:rPr>
              <a:t> </a:t>
            </a:r>
            <a:r>
              <a:rPr sz="1900" spc="-5" dirty="0">
                <a:latin typeface="Times New Roman"/>
                <a:cs typeface="Times New Roman"/>
              </a:rPr>
              <a:t>on-line</a:t>
            </a:r>
            <a:r>
              <a:rPr sz="1900" spc="220" dirty="0">
                <a:latin typeface="Times New Roman"/>
                <a:cs typeface="Times New Roman"/>
              </a:rPr>
              <a:t> </a:t>
            </a:r>
            <a:r>
              <a:rPr sz="1900" spc="-5" dirty="0">
                <a:latin typeface="Times New Roman"/>
                <a:cs typeface="Times New Roman"/>
              </a:rPr>
              <a:t>there</a:t>
            </a:r>
            <a:r>
              <a:rPr sz="1900" spc="220" dirty="0">
                <a:latin typeface="Times New Roman"/>
                <a:cs typeface="Times New Roman"/>
              </a:rPr>
              <a:t> </a:t>
            </a:r>
            <a:r>
              <a:rPr sz="1900" spc="-5" dirty="0">
                <a:latin typeface="Times New Roman"/>
                <a:cs typeface="Times New Roman"/>
              </a:rPr>
              <a:t>is</a:t>
            </a:r>
            <a:r>
              <a:rPr sz="1900" spc="215" dirty="0">
                <a:latin typeface="Times New Roman"/>
                <a:cs typeface="Times New Roman"/>
              </a:rPr>
              <a:t> </a:t>
            </a:r>
            <a:r>
              <a:rPr sz="1900" spc="-5" dirty="0">
                <a:latin typeface="Times New Roman"/>
                <a:cs typeface="Times New Roman"/>
              </a:rPr>
              <a:t>no</a:t>
            </a:r>
            <a:r>
              <a:rPr sz="1900" spc="225" dirty="0">
                <a:latin typeface="Times New Roman"/>
                <a:cs typeface="Times New Roman"/>
              </a:rPr>
              <a:t> </a:t>
            </a:r>
            <a:r>
              <a:rPr sz="1900" spc="-5" dirty="0">
                <a:latin typeface="Times New Roman"/>
                <a:cs typeface="Times New Roman"/>
              </a:rPr>
              <a:t>noise</a:t>
            </a:r>
            <a:r>
              <a:rPr sz="1900" spc="215" dirty="0">
                <a:latin typeface="Times New Roman"/>
                <a:cs typeface="Times New Roman"/>
              </a:rPr>
              <a:t> </a:t>
            </a:r>
            <a:r>
              <a:rPr sz="1900" spc="-5" dirty="0">
                <a:latin typeface="Times New Roman"/>
                <a:cs typeface="Times New Roman"/>
              </a:rPr>
              <a:t>to</a:t>
            </a:r>
            <a:r>
              <a:rPr sz="1900" spc="225" dirty="0">
                <a:latin typeface="Times New Roman"/>
                <a:cs typeface="Times New Roman"/>
              </a:rPr>
              <a:t> </a:t>
            </a:r>
            <a:r>
              <a:rPr sz="1900" spc="-5" dirty="0">
                <a:latin typeface="Times New Roman"/>
                <a:cs typeface="Times New Roman"/>
              </a:rPr>
              <a:t>eliminate</a:t>
            </a:r>
            <a:r>
              <a:rPr sz="1900" spc="220" dirty="0">
                <a:latin typeface="Times New Roman"/>
                <a:cs typeface="Times New Roman"/>
              </a:rPr>
              <a:t> </a:t>
            </a:r>
            <a:r>
              <a:rPr sz="1900" spc="-10" dirty="0">
                <a:latin typeface="Times New Roman"/>
                <a:cs typeface="Times New Roman"/>
              </a:rPr>
              <a:t>so</a:t>
            </a:r>
            <a:r>
              <a:rPr sz="1900" spc="235" dirty="0">
                <a:latin typeface="Times New Roman"/>
                <a:cs typeface="Times New Roman"/>
              </a:rPr>
              <a:t> </a:t>
            </a:r>
            <a:r>
              <a:rPr sz="1900" spc="-5" dirty="0">
                <a:latin typeface="Times New Roman"/>
                <a:cs typeface="Times New Roman"/>
              </a:rPr>
              <a:t>no </a:t>
            </a:r>
            <a:r>
              <a:rPr sz="1900" spc="-459" dirty="0">
                <a:latin typeface="Times New Roman"/>
                <a:cs typeface="Times New Roman"/>
              </a:rPr>
              <a:t> </a:t>
            </a:r>
            <a:r>
              <a:rPr sz="1900" spc="-5" dirty="0">
                <a:latin typeface="Times New Roman"/>
                <a:cs typeface="Times New Roman"/>
              </a:rPr>
              <a:t>need</a:t>
            </a:r>
            <a:r>
              <a:rPr sz="1900" spc="-10" dirty="0">
                <a:latin typeface="Times New Roman"/>
                <a:cs typeface="Times New Roman"/>
              </a:rPr>
              <a:t> </a:t>
            </a:r>
            <a:r>
              <a:rPr sz="1900" spc="-5" dirty="0">
                <a:latin typeface="Times New Roman"/>
                <a:cs typeface="Times New Roman"/>
              </a:rPr>
              <a:t>for</a:t>
            </a:r>
            <a:r>
              <a:rPr sz="1900" spc="20" dirty="0">
                <a:latin typeface="Times New Roman"/>
                <a:cs typeface="Times New Roman"/>
              </a:rPr>
              <a:t> </a:t>
            </a:r>
            <a:r>
              <a:rPr sz="1900" spc="-5" dirty="0">
                <a:latin typeface="Times New Roman"/>
                <a:cs typeface="Times New Roman"/>
              </a:rPr>
              <a:t>the</a:t>
            </a:r>
            <a:r>
              <a:rPr sz="1900" spc="5" dirty="0">
                <a:latin typeface="Times New Roman"/>
                <a:cs typeface="Times New Roman"/>
              </a:rPr>
              <a:t> </a:t>
            </a:r>
            <a:r>
              <a:rPr sz="1900" spc="-5" dirty="0">
                <a:latin typeface="Times New Roman"/>
                <a:cs typeface="Times New Roman"/>
              </a:rPr>
              <a:t>noise</a:t>
            </a:r>
            <a:r>
              <a:rPr sz="1900" dirty="0">
                <a:latin typeface="Times New Roman"/>
                <a:cs typeface="Times New Roman"/>
              </a:rPr>
              <a:t> </a:t>
            </a:r>
            <a:r>
              <a:rPr sz="1900" spc="-5" dirty="0">
                <a:latin typeface="Times New Roman"/>
                <a:cs typeface="Times New Roman"/>
              </a:rPr>
              <a:t>removal.</a:t>
            </a:r>
            <a:r>
              <a:rPr sz="1900" spc="30" dirty="0">
                <a:latin typeface="Times New Roman"/>
                <a:cs typeface="Times New Roman"/>
              </a:rPr>
              <a:t> </a:t>
            </a:r>
            <a:r>
              <a:rPr sz="1900" spc="-5" dirty="0">
                <a:latin typeface="Times New Roman"/>
                <a:cs typeface="Times New Roman"/>
              </a:rPr>
              <a:t>In</a:t>
            </a:r>
            <a:r>
              <a:rPr sz="1900" spc="-10" dirty="0">
                <a:latin typeface="Times New Roman"/>
                <a:cs typeface="Times New Roman"/>
              </a:rPr>
              <a:t> off-line</a:t>
            </a:r>
            <a:r>
              <a:rPr sz="1900" spc="5" dirty="0">
                <a:latin typeface="Times New Roman"/>
                <a:cs typeface="Times New Roman"/>
              </a:rPr>
              <a:t> </a:t>
            </a:r>
            <a:r>
              <a:rPr sz="1900" spc="-10" dirty="0">
                <a:latin typeface="Times New Roman"/>
                <a:cs typeface="Times New Roman"/>
              </a:rPr>
              <a:t>mode,</a:t>
            </a:r>
            <a:r>
              <a:rPr sz="1900" spc="25" dirty="0">
                <a:latin typeface="Times New Roman"/>
                <a:cs typeface="Times New Roman"/>
              </a:rPr>
              <a:t> </a:t>
            </a:r>
            <a:r>
              <a:rPr sz="1900" spc="-5" dirty="0">
                <a:latin typeface="Times New Roman"/>
                <a:cs typeface="Times New Roman"/>
              </a:rPr>
              <a:t>the</a:t>
            </a:r>
            <a:r>
              <a:rPr sz="1900" spc="5" dirty="0">
                <a:latin typeface="Times New Roman"/>
                <a:cs typeface="Times New Roman"/>
              </a:rPr>
              <a:t> </a:t>
            </a:r>
            <a:r>
              <a:rPr sz="1900" spc="-5" dirty="0">
                <a:latin typeface="Times New Roman"/>
                <a:cs typeface="Times New Roman"/>
              </a:rPr>
              <a:t>noise</a:t>
            </a:r>
            <a:r>
              <a:rPr sz="1900" dirty="0">
                <a:latin typeface="Times New Roman"/>
                <a:cs typeface="Times New Roman"/>
              </a:rPr>
              <a:t> </a:t>
            </a:r>
            <a:r>
              <a:rPr sz="1900" spc="-15" dirty="0">
                <a:latin typeface="Times New Roman"/>
                <a:cs typeface="Times New Roman"/>
              </a:rPr>
              <a:t>may</a:t>
            </a:r>
            <a:r>
              <a:rPr sz="1900" spc="15" dirty="0">
                <a:latin typeface="Times New Roman"/>
                <a:cs typeface="Times New Roman"/>
              </a:rPr>
              <a:t> </a:t>
            </a:r>
            <a:r>
              <a:rPr sz="1900" spc="-10" dirty="0">
                <a:latin typeface="Times New Roman"/>
                <a:cs typeface="Times New Roman"/>
              </a:rPr>
              <a:t>come</a:t>
            </a:r>
            <a:r>
              <a:rPr sz="1900" spc="20" dirty="0">
                <a:latin typeface="Times New Roman"/>
                <a:cs typeface="Times New Roman"/>
              </a:rPr>
              <a:t> </a:t>
            </a:r>
            <a:r>
              <a:rPr sz="1900" spc="-5" dirty="0">
                <a:latin typeface="Times New Roman"/>
                <a:cs typeface="Times New Roman"/>
              </a:rPr>
              <a:t>from</a:t>
            </a:r>
            <a:r>
              <a:rPr sz="1900" spc="10" dirty="0">
                <a:latin typeface="Times New Roman"/>
                <a:cs typeface="Times New Roman"/>
              </a:rPr>
              <a:t> </a:t>
            </a:r>
            <a:r>
              <a:rPr sz="1900" spc="-5" dirty="0">
                <a:latin typeface="Times New Roman"/>
                <a:cs typeface="Times New Roman"/>
              </a:rPr>
              <a:t>the</a:t>
            </a:r>
            <a:endParaRPr sz="1900">
              <a:latin typeface="Times New Roman"/>
              <a:cs typeface="Times New Roman"/>
            </a:endParaRPr>
          </a:p>
          <a:p>
            <a:pPr marL="314294" algn="just">
              <a:spcBef>
                <a:spcPts val="455"/>
              </a:spcBef>
            </a:pPr>
            <a:r>
              <a:rPr sz="1900" spc="-5" dirty="0">
                <a:latin typeface="Times New Roman"/>
                <a:cs typeface="Times New Roman"/>
              </a:rPr>
              <a:t>writing</a:t>
            </a:r>
            <a:r>
              <a:rPr sz="1900" spc="15" dirty="0">
                <a:latin typeface="Times New Roman"/>
                <a:cs typeface="Times New Roman"/>
              </a:rPr>
              <a:t> </a:t>
            </a:r>
            <a:r>
              <a:rPr sz="1900" spc="-5" dirty="0">
                <a:latin typeface="Times New Roman"/>
                <a:cs typeface="Times New Roman"/>
              </a:rPr>
              <a:t>style</a:t>
            </a:r>
            <a:r>
              <a:rPr sz="1900" spc="-10" dirty="0">
                <a:latin typeface="Times New Roman"/>
                <a:cs typeface="Times New Roman"/>
              </a:rPr>
              <a:t> </a:t>
            </a:r>
            <a:r>
              <a:rPr sz="1900" spc="-5" dirty="0">
                <a:latin typeface="Times New Roman"/>
                <a:cs typeface="Times New Roman"/>
              </a:rPr>
              <a:t>or</a:t>
            </a:r>
            <a:r>
              <a:rPr sz="1900" spc="10" dirty="0">
                <a:latin typeface="Times New Roman"/>
                <a:cs typeface="Times New Roman"/>
              </a:rPr>
              <a:t> </a:t>
            </a:r>
            <a:r>
              <a:rPr sz="1900" spc="-5" dirty="0">
                <a:latin typeface="Times New Roman"/>
                <a:cs typeface="Times New Roman"/>
              </a:rPr>
              <a:t>from</a:t>
            </a:r>
            <a:r>
              <a:rPr sz="1900" spc="15" dirty="0">
                <a:latin typeface="Times New Roman"/>
                <a:cs typeface="Times New Roman"/>
              </a:rPr>
              <a:t> </a:t>
            </a:r>
            <a:r>
              <a:rPr sz="1900" spc="-5" dirty="0">
                <a:latin typeface="Times New Roman"/>
                <a:cs typeface="Times New Roman"/>
              </a:rPr>
              <a:t>the optical</a:t>
            </a:r>
            <a:r>
              <a:rPr sz="1900" spc="5" dirty="0">
                <a:latin typeface="Times New Roman"/>
                <a:cs typeface="Times New Roman"/>
              </a:rPr>
              <a:t> </a:t>
            </a:r>
            <a:r>
              <a:rPr sz="1900" spc="-5" dirty="0">
                <a:latin typeface="Times New Roman"/>
                <a:cs typeface="Times New Roman"/>
              </a:rPr>
              <a:t>device</a:t>
            </a:r>
            <a:r>
              <a:rPr sz="1900" spc="-10" dirty="0">
                <a:latin typeface="Times New Roman"/>
                <a:cs typeface="Times New Roman"/>
              </a:rPr>
              <a:t> </a:t>
            </a:r>
            <a:r>
              <a:rPr sz="1900" spc="-5" dirty="0">
                <a:latin typeface="Times New Roman"/>
                <a:cs typeface="Times New Roman"/>
              </a:rPr>
              <a:t>captures</a:t>
            </a:r>
            <a:r>
              <a:rPr sz="1900" spc="5" dirty="0">
                <a:latin typeface="Times New Roman"/>
                <a:cs typeface="Times New Roman"/>
              </a:rPr>
              <a:t> </a:t>
            </a:r>
            <a:r>
              <a:rPr sz="1900" spc="-5" dirty="0">
                <a:latin typeface="Times New Roman"/>
                <a:cs typeface="Times New Roman"/>
              </a:rPr>
              <a:t>the </a:t>
            </a:r>
            <a:r>
              <a:rPr sz="1900" spc="-10" dirty="0">
                <a:latin typeface="Times New Roman"/>
                <a:cs typeface="Times New Roman"/>
              </a:rPr>
              <a:t>image.</a:t>
            </a:r>
            <a:endParaRPr sz="1900">
              <a:latin typeface="Times New Roman"/>
              <a:cs typeface="Times New Roman"/>
            </a:endParaRPr>
          </a:p>
          <a:p>
            <a:pPr algn="just">
              <a:spcBef>
                <a:spcPts val="5"/>
              </a:spcBef>
            </a:pPr>
            <a:endParaRPr sz="2700">
              <a:latin typeface="Times New Roman"/>
              <a:cs typeface="Times New Roman"/>
            </a:endParaRPr>
          </a:p>
          <a:p>
            <a:pPr marL="355565" indent="-342867" algn="just">
              <a:buClr>
                <a:srgbClr val="D5EBFF"/>
              </a:buClr>
              <a:buSzPct val="93181"/>
              <a:buFont typeface="Wingdings"/>
              <a:buChar char=""/>
              <a:tabLst>
                <a:tab pos="354930" algn="l"/>
                <a:tab pos="355565" algn="l"/>
              </a:tabLst>
            </a:pPr>
            <a:r>
              <a:rPr sz="2200" b="1" spc="-5" dirty="0">
                <a:latin typeface="Times New Roman"/>
                <a:cs typeface="Times New Roman"/>
              </a:rPr>
              <a:t>Normalization-scaling:</a:t>
            </a:r>
            <a:endParaRPr sz="2200">
              <a:latin typeface="Times New Roman"/>
              <a:cs typeface="Times New Roman"/>
            </a:endParaRPr>
          </a:p>
          <a:p>
            <a:pPr marL="373344" algn="just">
              <a:spcBef>
                <a:spcPts val="495"/>
              </a:spcBef>
            </a:pPr>
            <a:r>
              <a:rPr sz="1900" spc="-5" dirty="0">
                <a:latin typeface="Times New Roman"/>
                <a:cs typeface="Times New Roman"/>
              </a:rPr>
              <a:t>Standardize</a:t>
            </a:r>
            <a:r>
              <a:rPr sz="1900" spc="15" dirty="0">
                <a:latin typeface="Times New Roman"/>
                <a:cs typeface="Times New Roman"/>
              </a:rPr>
              <a:t> </a:t>
            </a:r>
            <a:r>
              <a:rPr sz="1900" spc="-5" dirty="0">
                <a:latin typeface="Times New Roman"/>
                <a:cs typeface="Times New Roman"/>
              </a:rPr>
              <a:t>the</a:t>
            </a:r>
            <a:r>
              <a:rPr sz="1900" dirty="0">
                <a:latin typeface="Times New Roman"/>
                <a:cs typeface="Times New Roman"/>
              </a:rPr>
              <a:t> </a:t>
            </a:r>
            <a:r>
              <a:rPr sz="1900" spc="-5" dirty="0">
                <a:latin typeface="Times New Roman"/>
                <a:cs typeface="Times New Roman"/>
              </a:rPr>
              <a:t>font</a:t>
            </a:r>
            <a:r>
              <a:rPr sz="1900" spc="15" dirty="0">
                <a:latin typeface="Times New Roman"/>
                <a:cs typeface="Times New Roman"/>
              </a:rPr>
              <a:t> </a:t>
            </a:r>
            <a:r>
              <a:rPr sz="1900" spc="-5" dirty="0">
                <a:latin typeface="Times New Roman"/>
                <a:cs typeface="Times New Roman"/>
              </a:rPr>
              <a:t>size</a:t>
            </a:r>
            <a:r>
              <a:rPr sz="1900" dirty="0">
                <a:latin typeface="Times New Roman"/>
                <a:cs typeface="Times New Roman"/>
              </a:rPr>
              <a:t> </a:t>
            </a:r>
            <a:r>
              <a:rPr sz="1900" spc="-5" dirty="0">
                <a:latin typeface="Times New Roman"/>
                <a:cs typeface="Times New Roman"/>
              </a:rPr>
              <a:t>within</a:t>
            </a:r>
            <a:r>
              <a:rPr sz="1900" spc="20" dirty="0">
                <a:latin typeface="Times New Roman"/>
                <a:cs typeface="Times New Roman"/>
              </a:rPr>
              <a:t> </a:t>
            </a:r>
            <a:r>
              <a:rPr sz="1900" spc="-5" dirty="0">
                <a:latin typeface="Times New Roman"/>
                <a:cs typeface="Times New Roman"/>
              </a:rPr>
              <a:t>the </a:t>
            </a:r>
            <a:r>
              <a:rPr sz="1900" spc="-10" dirty="0">
                <a:latin typeface="Times New Roman"/>
                <a:cs typeface="Times New Roman"/>
              </a:rPr>
              <a:t>image.</a:t>
            </a:r>
            <a:r>
              <a:rPr sz="1900" spc="-5" dirty="0">
                <a:latin typeface="Times New Roman"/>
                <a:cs typeface="Times New Roman"/>
              </a:rPr>
              <a:t> This</a:t>
            </a:r>
            <a:r>
              <a:rPr sz="1900" spc="5" dirty="0">
                <a:latin typeface="Times New Roman"/>
                <a:cs typeface="Times New Roman"/>
              </a:rPr>
              <a:t> </a:t>
            </a:r>
            <a:r>
              <a:rPr sz="1900" spc="-5" dirty="0">
                <a:latin typeface="Times New Roman"/>
                <a:cs typeface="Times New Roman"/>
              </a:rPr>
              <a:t>problem</a:t>
            </a:r>
            <a:r>
              <a:rPr sz="1900" spc="20" dirty="0">
                <a:latin typeface="Times New Roman"/>
                <a:cs typeface="Times New Roman"/>
              </a:rPr>
              <a:t> </a:t>
            </a:r>
            <a:r>
              <a:rPr sz="1900" spc="-5" dirty="0">
                <a:latin typeface="Times New Roman"/>
                <a:cs typeface="Times New Roman"/>
              </a:rPr>
              <a:t>appears</a:t>
            </a:r>
            <a:r>
              <a:rPr sz="1900" spc="5" dirty="0">
                <a:latin typeface="Times New Roman"/>
                <a:cs typeface="Times New Roman"/>
              </a:rPr>
              <a:t> </a:t>
            </a:r>
            <a:r>
              <a:rPr sz="1900" spc="-5" dirty="0">
                <a:latin typeface="Times New Roman"/>
                <a:cs typeface="Times New Roman"/>
              </a:rPr>
              <a:t>clearly</a:t>
            </a:r>
            <a:r>
              <a:rPr sz="1900" spc="-15" dirty="0">
                <a:latin typeface="Times New Roman"/>
                <a:cs typeface="Times New Roman"/>
              </a:rPr>
              <a:t> </a:t>
            </a:r>
            <a:r>
              <a:rPr sz="1900" spc="-5" dirty="0">
                <a:latin typeface="Times New Roman"/>
                <a:cs typeface="Times New Roman"/>
              </a:rPr>
              <a:t>in</a:t>
            </a:r>
            <a:endParaRPr sz="1900">
              <a:latin typeface="Times New Roman"/>
              <a:cs typeface="Times New Roman"/>
            </a:endParaRPr>
          </a:p>
          <a:p>
            <a:pPr marL="354930" marR="5079" indent="19683" algn="just">
              <a:lnSpc>
                <a:spcPts val="2050"/>
              </a:lnSpc>
              <a:spcBef>
                <a:spcPts val="725"/>
              </a:spcBef>
              <a:tabLst>
                <a:tab pos="1708618" algn="l"/>
                <a:tab pos="2311810" algn="l"/>
                <a:tab pos="3254058" algn="l"/>
                <a:tab pos="3729628" algn="l"/>
                <a:tab pos="4301071" algn="l"/>
                <a:tab pos="4856008" algn="l"/>
                <a:tab pos="5198874" algn="l"/>
                <a:tab pos="5687777" algn="l"/>
                <a:tab pos="6765267" algn="l"/>
                <a:tab pos="7469414" algn="l"/>
              </a:tabLst>
            </a:pPr>
            <a:r>
              <a:rPr sz="1900" spc="-5" dirty="0">
                <a:latin typeface="Times New Roman"/>
                <a:cs typeface="Times New Roman"/>
              </a:rPr>
              <a:t>handwritten	tex</a:t>
            </a:r>
            <a:r>
              <a:rPr sz="1900" spc="-20" dirty="0">
                <a:latin typeface="Times New Roman"/>
                <a:cs typeface="Times New Roman"/>
              </a:rPr>
              <a:t>t</a:t>
            </a:r>
            <a:r>
              <a:rPr sz="1900" spc="-5" dirty="0">
                <a:latin typeface="Times New Roman"/>
                <a:cs typeface="Times New Roman"/>
              </a:rPr>
              <a:t>,</a:t>
            </a:r>
            <a:r>
              <a:rPr sz="1900" dirty="0">
                <a:latin typeface="Times New Roman"/>
                <a:cs typeface="Times New Roman"/>
              </a:rPr>
              <a:t>	</a:t>
            </a:r>
            <a:r>
              <a:rPr sz="1900" spc="-5" dirty="0">
                <a:latin typeface="Times New Roman"/>
                <a:cs typeface="Times New Roman"/>
              </a:rPr>
              <a:t>be</a:t>
            </a:r>
            <a:r>
              <a:rPr sz="1900" spc="-25" dirty="0">
                <a:latin typeface="Times New Roman"/>
                <a:cs typeface="Times New Roman"/>
              </a:rPr>
              <a:t>c</a:t>
            </a:r>
            <a:r>
              <a:rPr sz="1900" spc="-5" dirty="0">
                <a:latin typeface="Times New Roman"/>
                <a:cs typeface="Times New Roman"/>
              </a:rPr>
              <a:t>au</a:t>
            </a:r>
            <a:r>
              <a:rPr sz="1900" spc="-15" dirty="0">
                <a:latin typeface="Times New Roman"/>
                <a:cs typeface="Times New Roman"/>
              </a:rPr>
              <a:t>s</a:t>
            </a:r>
            <a:r>
              <a:rPr sz="1900" spc="-5" dirty="0">
                <a:latin typeface="Times New Roman"/>
                <a:cs typeface="Times New Roman"/>
              </a:rPr>
              <a:t>e</a:t>
            </a:r>
            <a:r>
              <a:rPr sz="1900" dirty="0">
                <a:latin typeface="Times New Roman"/>
                <a:cs typeface="Times New Roman"/>
              </a:rPr>
              <a:t>	</a:t>
            </a:r>
            <a:r>
              <a:rPr sz="1900" spc="-5" dirty="0">
                <a:latin typeface="Times New Roman"/>
                <a:cs typeface="Times New Roman"/>
              </a:rPr>
              <a:t>the</a:t>
            </a:r>
            <a:r>
              <a:rPr sz="1900" dirty="0">
                <a:latin typeface="Times New Roman"/>
                <a:cs typeface="Times New Roman"/>
              </a:rPr>
              <a:t>	</a:t>
            </a:r>
            <a:r>
              <a:rPr sz="1900" spc="-5" dirty="0">
                <a:latin typeface="Times New Roman"/>
                <a:cs typeface="Times New Roman"/>
              </a:rPr>
              <a:t>font</a:t>
            </a:r>
            <a:r>
              <a:rPr sz="1900" dirty="0">
                <a:latin typeface="Times New Roman"/>
                <a:cs typeface="Times New Roman"/>
              </a:rPr>
              <a:t>	</a:t>
            </a:r>
            <a:r>
              <a:rPr sz="1900" spc="-5" dirty="0">
                <a:latin typeface="Times New Roman"/>
                <a:cs typeface="Times New Roman"/>
              </a:rPr>
              <a:t>si</a:t>
            </a:r>
            <a:r>
              <a:rPr sz="1900" spc="-25" dirty="0">
                <a:latin typeface="Times New Roman"/>
                <a:cs typeface="Times New Roman"/>
              </a:rPr>
              <a:t>z</a:t>
            </a:r>
            <a:r>
              <a:rPr sz="1900" spc="-5" dirty="0">
                <a:latin typeface="Times New Roman"/>
                <a:cs typeface="Times New Roman"/>
              </a:rPr>
              <a:t>e</a:t>
            </a:r>
            <a:r>
              <a:rPr sz="1900" dirty="0">
                <a:latin typeface="Times New Roman"/>
                <a:cs typeface="Times New Roman"/>
              </a:rPr>
              <a:t>	</a:t>
            </a:r>
            <a:r>
              <a:rPr sz="1900" spc="-5" dirty="0">
                <a:latin typeface="Times New Roman"/>
                <a:cs typeface="Times New Roman"/>
              </a:rPr>
              <a:t>is</a:t>
            </a:r>
            <a:r>
              <a:rPr sz="1900" dirty="0">
                <a:latin typeface="Times New Roman"/>
                <a:cs typeface="Times New Roman"/>
              </a:rPr>
              <a:t>	</a:t>
            </a:r>
            <a:r>
              <a:rPr sz="1900" spc="-5" dirty="0">
                <a:latin typeface="Times New Roman"/>
                <a:cs typeface="Times New Roman"/>
              </a:rPr>
              <a:t>not</a:t>
            </a:r>
            <a:r>
              <a:rPr sz="1900" dirty="0">
                <a:latin typeface="Times New Roman"/>
                <a:cs typeface="Times New Roman"/>
              </a:rPr>
              <a:t>	</a:t>
            </a:r>
            <a:r>
              <a:rPr sz="1900" spc="-5" dirty="0">
                <a:latin typeface="Times New Roman"/>
                <a:cs typeface="Times New Roman"/>
              </a:rPr>
              <a:t>rest</a:t>
            </a:r>
            <a:r>
              <a:rPr sz="1900" spc="-15" dirty="0">
                <a:latin typeface="Times New Roman"/>
                <a:cs typeface="Times New Roman"/>
              </a:rPr>
              <a:t>r</a:t>
            </a:r>
            <a:r>
              <a:rPr sz="1900" spc="-5" dirty="0">
                <a:latin typeface="Times New Roman"/>
                <a:cs typeface="Times New Roman"/>
              </a:rPr>
              <a:t>icted</a:t>
            </a:r>
            <a:r>
              <a:rPr sz="1900" dirty="0">
                <a:latin typeface="Times New Roman"/>
                <a:cs typeface="Times New Roman"/>
              </a:rPr>
              <a:t>	</a:t>
            </a:r>
            <a:r>
              <a:rPr sz="1900" spc="-10" dirty="0">
                <a:latin typeface="Times New Roman"/>
                <a:cs typeface="Times New Roman"/>
              </a:rPr>
              <a:t>whe</a:t>
            </a:r>
            <a:r>
              <a:rPr sz="1900" spc="-5" dirty="0">
                <a:latin typeface="Times New Roman"/>
                <a:cs typeface="Times New Roman"/>
              </a:rPr>
              <a:t>n</a:t>
            </a:r>
            <a:r>
              <a:rPr sz="1900" dirty="0">
                <a:latin typeface="Times New Roman"/>
                <a:cs typeface="Times New Roman"/>
              </a:rPr>
              <a:t>	</a:t>
            </a:r>
            <a:r>
              <a:rPr sz="1900" spc="-20" dirty="0">
                <a:latin typeface="Times New Roman"/>
                <a:cs typeface="Times New Roman"/>
              </a:rPr>
              <a:t>u</a:t>
            </a:r>
            <a:r>
              <a:rPr sz="1900" spc="-5" dirty="0">
                <a:latin typeface="Times New Roman"/>
                <a:cs typeface="Times New Roman"/>
              </a:rPr>
              <a:t>sing  handwriting.</a:t>
            </a:r>
            <a:endParaRPr sz="1900">
              <a:latin typeface="Times New Roman"/>
              <a:cs typeface="Times New Roman"/>
            </a:endParaRPr>
          </a:p>
          <a:p>
            <a:pPr algn="just">
              <a:spcBef>
                <a:spcPts val="50"/>
              </a:spcBef>
            </a:pPr>
            <a:endParaRPr sz="2700">
              <a:latin typeface="Times New Roman"/>
              <a:cs typeface="Times New Roman"/>
            </a:endParaRPr>
          </a:p>
          <a:p>
            <a:pPr marL="355565" indent="-342867" algn="just">
              <a:buClr>
                <a:srgbClr val="D5EBFF"/>
              </a:buClr>
              <a:buSzPct val="93181"/>
              <a:buFont typeface="Wingdings"/>
              <a:buChar char=""/>
              <a:tabLst>
                <a:tab pos="354930" algn="l"/>
                <a:tab pos="355565" algn="l"/>
              </a:tabLst>
            </a:pPr>
            <a:r>
              <a:rPr sz="2200" b="1" spc="-5" dirty="0">
                <a:latin typeface="Times New Roman"/>
                <a:cs typeface="Times New Roman"/>
              </a:rPr>
              <a:t>Thinning</a:t>
            </a:r>
            <a:r>
              <a:rPr sz="2200" b="1" spc="5" dirty="0">
                <a:latin typeface="Times New Roman"/>
                <a:cs typeface="Times New Roman"/>
              </a:rPr>
              <a:t> </a:t>
            </a:r>
            <a:r>
              <a:rPr sz="2200" b="1" spc="-5" dirty="0">
                <a:latin typeface="Times New Roman"/>
                <a:cs typeface="Times New Roman"/>
              </a:rPr>
              <a:t>and</a:t>
            </a:r>
            <a:r>
              <a:rPr sz="2200" b="1" spc="-10" dirty="0">
                <a:latin typeface="Times New Roman"/>
                <a:cs typeface="Times New Roman"/>
              </a:rPr>
              <a:t> </a:t>
            </a:r>
            <a:r>
              <a:rPr sz="2200" b="1" spc="-5" dirty="0">
                <a:latin typeface="Times New Roman"/>
                <a:cs typeface="Times New Roman"/>
              </a:rPr>
              <a:t>skeletonization:</a:t>
            </a:r>
            <a:endParaRPr sz="2200">
              <a:latin typeface="Times New Roman"/>
              <a:cs typeface="Times New Roman"/>
            </a:endParaRPr>
          </a:p>
          <a:p>
            <a:pPr marL="354930" marR="5079" indent="-40001" algn="just">
              <a:lnSpc>
                <a:spcPts val="2050"/>
              </a:lnSpc>
              <a:spcBef>
                <a:spcPts val="740"/>
              </a:spcBef>
              <a:tabLst>
                <a:tab pos="1732745" algn="l"/>
                <a:tab pos="2176568" algn="l"/>
                <a:tab pos="2873096" algn="l"/>
                <a:tab pos="3222312" algn="l"/>
                <a:tab pos="3665497" algn="l"/>
                <a:tab pos="4400122" algn="l"/>
                <a:tab pos="4735370" algn="l"/>
                <a:tab pos="4991250" algn="l"/>
                <a:tab pos="6047787" algn="l"/>
                <a:tab pos="6904319" algn="l"/>
                <a:tab pos="7789422" algn="l"/>
              </a:tabLst>
            </a:pPr>
            <a:r>
              <a:rPr sz="1900" spc="-5" dirty="0">
                <a:latin typeface="Times New Roman"/>
                <a:cs typeface="Times New Roman"/>
              </a:rPr>
              <a:t>R</a:t>
            </a:r>
            <a:r>
              <a:rPr sz="1900" spc="-15" dirty="0">
                <a:latin typeface="Times New Roman"/>
                <a:cs typeface="Times New Roman"/>
              </a:rPr>
              <a:t>e</a:t>
            </a:r>
            <a:r>
              <a:rPr sz="1900" spc="-5" dirty="0">
                <a:latin typeface="Times New Roman"/>
                <a:cs typeface="Times New Roman"/>
              </a:rPr>
              <a:t>presenti</a:t>
            </a:r>
            <a:r>
              <a:rPr sz="1900" spc="-25" dirty="0">
                <a:latin typeface="Times New Roman"/>
                <a:cs typeface="Times New Roman"/>
              </a:rPr>
              <a:t>n</a:t>
            </a:r>
            <a:r>
              <a:rPr sz="1900" spc="-5" dirty="0">
                <a:latin typeface="Times New Roman"/>
                <a:cs typeface="Times New Roman"/>
              </a:rPr>
              <a:t>g</a:t>
            </a:r>
            <a:r>
              <a:rPr sz="1900" dirty="0">
                <a:latin typeface="Times New Roman"/>
                <a:cs typeface="Times New Roman"/>
              </a:rPr>
              <a:t>	</a:t>
            </a:r>
            <a:r>
              <a:rPr sz="1900" spc="-5" dirty="0">
                <a:latin typeface="Times New Roman"/>
                <a:cs typeface="Times New Roman"/>
              </a:rPr>
              <a:t>the</a:t>
            </a:r>
            <a:r>
              <a:rPr sz="1900" dirty="0">
                <a:latin typeface="Times New Roman"/>
                <a:cs typeface="Times New Roman"/>
              </a:rPr>
              <a:t>	</a:t>
            </a:r>
            <a:r>
              <a:rPr sz="1900" spc="-5" dirty="0">
                <a:latin typeface="Times New Roman"/>
                <a:cs typeface="Times New Roman"/>
              </a:rPr>
              <a:t>sh</a:t>
            </a:r>
            <a:r>
              <a:rPr sz="1900" spc="-15" dirty="0">
                <a:latin typeface="Times New Roman"/>
                <a:cs typeface="Times New Roman"/>
              </a:rPr>
              <a:t>a</a:t>
            </a:r>
            <a:r>
              <a:rPr sz="1900" spc="-5" dirty="0">
                <a:latin typeface="Times New Roman"/>
                <a:cs typeface="Times New Roman"/>
              </a:rPr>
              <a:t>pe</a:t>
            </a:r>
            <a:r>
              <a:rPr sz="1900" dirty="0">
                <a:latin typeface="Times New Roman"/>
                <a:cs typeface="Times New Roman"/>
              </a:rPr>
              <a:t>	</a:t>
            </a:r>
            <a:r>
              <a:rPr sz="1900" spc="-20" dirty="0">
                <a:latin typeface="Times New Roman"/>
                <a:cs typeface="Times New Roman"/>
              </a:rPr>
              <a:t>o</a:t>
            </a:r>
            <a:r>
              <a:rPr sz="1900" spc="-5" dirty="0">
                <a:latin typeface="Times New Roman"/>
                <a:cs typeface="Times New Roman"/>
              </a:rPr>
              <a:t>f</a:t>
            </a:r>
            <a:r>
              <a:rPr sz="1900" dirty="0">
                <a:latin typeface="Times New Roman"/>
                <a:cs typeface="Times New Roman"/>
              </a:rPr>
              <a:t>	</a:t>
            </a:r>
            <a:r>
              <a:rPr sz="1900" spc="-5" dirty="0">
                <a:latin typeface="Times New Roman"/>
                <a:cs typeface="Times New Roman"/>
              </a:rPr>
              <a:t>the</a:t>
            </a:r>
            <a:r>
              <a:rPr sz="1900" dirty="0">
                <a:latin typeface="Times New Roman"/>
                <a:cs typeface="Times New Roman"/>
              </a:rPr>
              <a:t>	</a:t>
            </a:r>
            <a:r>
              <a:rPr sz="1900" spc="-5" dirty="0">
                <a:latin typeface="Times New Roman"/>
                <a:cs typeface="Times New Roman"/>
              </a:rPr>
              <a:t>o</a:t>
            </a:r>
            <a:r>
              <a:rPr sz="1900" spc="-20" dirty="0">
                <a:latin typeface="Times New Roman"/>
                <a:cs typeface="Times New Roman"/>
              </a:rPr>
              <a:t>b</a:t>
            </a:r>
            <a:r>
              <a:rPr sz="1900" spc="5" dirty="0">
                <a:latin typeface="Times New Roman"/>
                <a:cs typeface="Times New Roman"/>
              </a:rPr>
              <a:t>j</a:t>
            </a:r>
            <a:r>
              <a:rPr sz="1900" spc="-20" dirty="0">
                <a:latin typeface="Times New Roman"/>
                <a:cs typeface="Times New Roman"/>
              </a:rPr>
              <a:t>e</a:t>
            </a:r>
            <a:r>
              <a:rPr sz="1900" spc="-5" dirty="0">
                <a:latin typeface="Times New Roman"/>
                <a:cs typeface="Times New Roman"/>
              </a:rPr>
              <a:t>ct</a:t>
            </a:r>
            <a:r>
              <a:rPr sz="1900" dirty="0">
                <a:latin typeface="Times New Roman"/>
                <a:cs typeface="Times New Roman"/>
              </a:rPr>
              <a:t>	</a:t>
            </a:r>
            <a:r>
              <a:rPr sz="1900" spc="-20" dirty="0">
                <a:latin typeface="Times New Roman"/>
                <a:cs typeface="Times New Roman"/>
              </a:rPr>
              <a:t>i</a:t>
            </a:r>
            <a:r>
              <a:rPr sz="1900" spc="-5" dirty="0">
                <a:latin typeface="Times New Roman"/>
                <a:cs typeface="Times New Roman"/>
              </a:rPr>
              <a:t>n</a:t>
            </a:r>
            <a:r>
              <a:rPr sz="1900" dirty="0">
                <a:latin typeface="Times New Roman"/>
                <a:cs typeface="Times New Roman"/>
              </a:rPr>
              <a:t>	</a:t>
            </a:r>
            <a:r>
              <a:rPr sz="1900" spc="-5" dirty="0">
                <a:latin typeface="Times New Roman"/>
                <a:cs typeface="Times New Roman"/>
              </a:rPr>
              <a:t>a</a:t>
            </a:r>
            <a:r>
              <a:rPr sz="1900" dirty="0">
                <a:latin typeface="Times New Roman"/>
                <a:cs typeface="Times New Roman"/>
              </a:rPr>
              <a:t>	</a:t>
            </a:r>
            <a:r>
              <a:rPr sz="1900" spc="-5" dirty="0">
                <a:latin typeface="Times New Roman"/>
                <a:cs typeface="Times New Roman"/>
              </a:rPr>
              <a:t>r</a:t>
            </a:r>
            <a:r>
              <a:rPr sz="1900" spc="-15" dirty="0">
                <a:latin typeface="Times New Roman"/>
                <a:cs typeface="Times New Roman"/>
              </a:rPr>
              <a:t>e</a:t>
            </a:r>
            <a:r>
              <a:rPr sz="1900" spc="-5" dirty="0">
                <a:latin typeface="Times New Roman"/>
                <a:cs typeface="Times New Roman"/>
              </a:rPr>
              <a:t>lativ</a:t>
            </a:r>
            <a:r>
              <a:rPr sz="1900" spc="-20" dirty="0">
                <a:latin typeface="Times New Roman"/>
                <a:cs typeface="Times New Roman"/>
              </a:rPr>
              <a:t>e</a:t>
            </a:r>
            <a:r>
              <a:rPr sz="1900" spc="-5" dirty="0">
                <a:latin typeface="Times New Roman"/>
                <a:cs typeface="Times New Roman"/>
              </a:rPr>
              <a:t>ly</a:t>
            </a:r>
            <a:r>
              <a:rPr sz="1900" dirty="0">
                <a:latin typeface="Times New Roman"/>
                <a:cs typeface="Times New Roman"/>
              </a:rPr>
              <a:t>	</a:t>
            </a:r>
            <a:r>
              <a:rPr sz="1900" spc="-5" dirty="0">
                <a:latin typeface="Times New Roman"/>
                <a:cs typeface="Times New Roman"/>
              </a:rPr>
              <a:t>s</a:t>
            </a:r>
            <a:r>
              <a:rPr sz="1900" spc="-30" dirty="0">
                <a:latin typeface="Times New Roman"/>
                <a:cs typeface="Times New Roman"/>
              </a:rPr>
              <a:t>m</a:t>
            </a:r>
            <a:r>
              <a:rPr sz="1900" spc="-5" dirty="0">
                <a:latin typeface="Times New Roman"/>
                <a:cs typeface="Times New Roman"/>
              </a:rPr>
              <a:t>aller</a:t>
            </a:r>
            <a:r>
              <a:rPr sz="1900" dirty="0">
                <a:latin typeface="Times New Roman"/>
                <a:cs typeface="Times New Roman"/>
              </a:rPr>
              <a:t>	</a:t>
            </a:r>
            <a:r>
              <a:rPr sz="1900" spc="-5" dirty="0">
                <a:latin typeface="Times New Roman"/>
                <a:cs typeface="Times New Roman"/>
              </a:rPr>
              <a:t>n</a:t>
            </a:r>
            <a:r>
              <a:rPr sz="1900" dirty="0">
                <a:latin typeface="Times New Roman"/>
                <a:cs typeface="Times New Roman"/>
              </a:rPr>
              <a:t>u</a:t>
            </a:r>
            <a:r>
              <a:rPr sz="1900" spc="-30" dirty="0">
                <a:latin typeface="Times New Roman"/>
                <a:cs typeface="Times New Roman"/>
              </a:rPr>
              <a:t>m</a:t>
            </a:r>
            <a:r>
              <a:rPr sz="1900" dirty="0">
                <a:latin typeface="Times New Roman"/>
                <a:cs typeface="Times New Roman"/>
              </a:rPr>
              <a:t>b</a:t>
            </a:r>
            <a:r>
              <a:rPr sz="1900" spc="-5" dirty="0">
                <a:latin typeface="Times New Roman"/>
                <a:cs typeface="Times New Roman"/>
              </a:rPr>
              <a:t>er</a:t>
            </a:r>
            <a:r>
              <a:rPr sz="1900" dirty="0">
                <a:latin typeface="Times New Roman"/>
                <a:cs typeface="Times New Roman"/>
              </a:rPr>
              <a:t>	</a:t>
            </a:r>
            <a:r>
              <a:rPr sz="1900" spc="-5" dirty="0">
                <a:latin typeface="Times New Roman"/>
                <a:cs typeface="Times New Roman"/>
              </a:rPr>
              <a:t>of  pixels.</a:t>
            </a:r>
            <a:r>
              <a:rPr sz="1900" spc="-40" dirty="0">
                <a:latin typeface="Times New Roman"/>
                <a:cs typeface="Times New Roman"/>
              </a:rPr>
              <a:t> </a:t>
            </a:r>
            <a:r>
              <a:rPr sz="1900" spc="-5" dirty="0">
                <a:latin typeface="Times New Roman"/>
                <a:cs typeface="Times New Roman"/>
              </a:rPr>
              <a:t>Thinning</a:t>
            </a:r>
            <a:r>
              <a:rPr sz="1900" spc="5" dirty="0">
                <a:latin typeface="Times New Roman"/>
                <a:cs typeface="Times New Roman"/>
              </a:rPr>
              <a:t> </a:t>
            </a:r>
            <a:r>
              <a:rPr sz="1900" spc="-5" dirty="0">
                <a:latin typeface="Times New Roman"/>
                <a:cs typeface="Times New Roman"/>
              </a:rPr>
              <a:t>algorithms</a:t>
            </a:r>
            <a:r>
              <a:rPr sz="1900" spc="25" dirty="0">
                <a:latin typeface="Times New Roman"/>
                <a:cs typeface="Times New Roman"/>
              </a:rPr>
              <a:t> </a:t>
            </a:r>
            <a:r>
              <a:rPr sz="1900" spc="-10" dirty="0">
                <a:latin typeface="Times New Roman"/>
                <a:cs typeface="Times New Roman"/>
              </a:rPr>
              <a:t>can </a:t>
            </a:r>
            <a:r>
              <a:rPr sz="1900" spc="-5" dirty="0">
                <a:latin typeface="Times New Roman"/>
                <a:cs typeface="Times New Roman"/>
              </a:rPr>
              <a:t>be</a:t>
            </a:r>
            <a:r>
              <a:rPr sz="1900" dirty="0">
                <a:latin typeface="Times New Roman"/>
                <a:cs typeface="Times New Roman"/>
              </a:rPr>
              <a:t> </a:t>
            </a:r>
            <a:r>
              <a:rPr sz="1900" spc="-5" dirty="0">
                <a:latin typeface="Times New Roman"/>
                <a:cs typeface="Times New Roman"/>
              </a:rPr>
              <a:t>parallel</a:t>
            </a:r>
            <a:r>
              <a:rPr sz="1900" spc="-15" dirty="0">
                <a:latin typeface="Times New Roman"/>
                <a:cs typeface="Times New Roman"/>
              </a:rPr>
              <a:t> </a:t>
            </a:r>
            <a:r>
              <a:rPr sz="1900" spc="-5">
                <a:latin typeface="Times New Roman"/>
                <a:cs typeface="Times New Roman"/>
              </a:rPr>
              <a:t>or</a:t>
            </a:r>
            <a:r>
              <a:rPr sz="1900" spc="5">
                <a:latin typeface="Times New Roman"/>
                <a:cs typeface="Times New Roman"/>
              </a:rPr>
              <a:t> </a:t>
            </a:r>
            <a:r>
              <a:rPr sz="1900" spc="-5" smtClean="0">
                <a:latin typeface="Times New Roman"/>
                <a:cs typeface="Times New Roman"/>
              </a:rPr>
              <a:t>sequential.</a:t>
            </a:r>
            <a:endParaRPr lang="en-US" sz="1900" spc="-5" dirty="0" smtClean="0">
              <a:latin typeface="Times New Roman"/>
              <a:cs typeface="Times New Roman"/>
            </a:endParaRPr>
          </a:p>
          <a:p>
            <a:pPr marL="354930" marR="5079" indent="-40001" algn="just">
              <a:lnSpc>
                <a:spcPts val="2050"/>
              </a:lnSpc>
              <a:spcBef>
                <a:spcPts val="740"/>
              </a:spcBef>
              <a:tabLst>
                <a:tab pos="1732745" algn="l"/>
                <a:tab pos="2176568" algn="l"/>
                <a:tab pos="2873096" algn="l"/>
                <a:tab pos="3222312" algn="l"/>
                <a:tab pos="3665497" algn="l"/>
                <a:tab pos="4400122" algn="l"/>
                <a:tab pos="4735370" algn="l"/>
                <a:tab pos="4991250" algn="l"/>
                <a:tab pos="6047787" algn="l"/>
                <a:tab pos="6904319" algn="l"/>
                <a:tab pos="7789422" algn="l"/>
              </a:tabLst>
            </a:pPr>
            <a:r>
              <a:rPr sz="1900" spc="-5" smtClean="0">
                <a:latin typeface="Times New Roman"/>
                <a:cs typeface="Times New Roman"/>
              </a:rPr>
              <a:t>Parallel</a:t>
            </a:r>
            <a:r>
              <a:rPr sz="1900" spc="5" smtClean="0">
                <a:latin typeface="Times New Roman"/>
                <a:cs typeface="Times New Roman"/>
              </a:rPr>
              <a:t> </a:t>
            </a:r>
            <a:r>
              <a:rPr sz="1900" spc="-5" dirty="0">
                <a:latin typeface="Times New Roman"/>
                <a:cs typeface="Times New Roman"/>
              </a:rPr>
              <a:t>is</a:t>
            </a:r>
            <a:r>
              <a:rPr sz="1900" dirty="0">
                <a:latin typeface="Times New Roman"/>
                <a:cs typeface="Times New Roman"/>
              </a:rPr>
              <a:t> </a:t>
            </a:r>
            <a:r>
              <a:rPr sz="1900" spc="-5" dirty="0">
                <a:latin typeface="Times New Roman"/>
                <a:cs typeface="Times New Roman"/>
              </a:rPr>
              <a:t>applied on</a:t>
            </a:r>
            <a:r>
              <a:rPr sz="1900" spc="15" dirty="0">
                <a:latin typeface="Times New Roman"/>
                <a:cs typeface="Times New Roman"/>
              </a:rPr>
              <a:t> </a:t>
            </a:r>
            <a:r>
              <a:rPr sz="1900" spc="-5" dirty="0">
                <a:latin typeface="Times New Roman"/>
                <a:cs typeface="Times New Roman"/>
              </a:rPr>
              <a:t>all pixels</a:t>
            </a:r>
            <a:r>
              <a:rPr sz="1900" spc="5" dirty="0">
                <a:latin typeface="Times New Roman"/>
                <a:cs typeface="Times New Roman"/>
              </a:rPr>
              <a:t> </a:t>
            </a:r>
            <a:r>
              <a:rPr sz="1900" spc="-15" dirty="0">
                <a:latin typeface="Times New Roman"/>
                <a:cs typeface="Times New Roman"/>
              </a:rPr>
              <a:t>simultaneously.</a:t>
            </a:r>
            <a:endParaRPr sz="1900">
              <a:latin typeface="Times New Roman"/>
              <a:cs typeface="Times New Roman"/>
            </a:endParaRPr>
          </a:p>
          <a:p>
            <a:pPr marL="354930" marR="6350" indent="-40001" algn="just">
              <a:lnSpc>
                <a:spcPts val="2050"/>
              </a:lnSpc>
              <a:spcBef>
                <a:spcPts val="745"/>
              </a:spcBef>
            </a:pPr>
            <a:r>
              <a:rPr sz="1900" spc="-5" dirty="0">
                <a:latin typeface="Times New Roman"/>
                <a:cs typeface="Times New Roman"/>
              </a:rPr>
              <a:t>Sequential</a:t>
            </a:r>
            <a:r>
              <a:rPr sz="1900" spc="409" dirty="0">
                <a:latin typeface="Times New Roman"/>
                <a:cs typeface="Times New Roman"/>
              </a:rPr>
              <a:t> </a:t>
            </a:r>
            <a:r>
              <a:rPr sz="1900" spc="-10" dirty="0">
                <a:latin typeface="Times New Roman"/>
                <a:cs typeface="Times New Roman"/>
              </a:rPr>
              <a:t>examine</a:t>
            </a:r>
            <a:r>
              <a:rPr sz="1900" spc="425" dirty="0">
                <a:latin typeface="Times New Roman"/>
                <a:cs typeface="Times New Roman"/>
              </a:rPr>
              <a:t> </a:t>
            </a:r>
            <a:r>
              <a:rPr sz="1900" spc="-5" dirty="0">
                <a:latin typeface="Times New Roman"/>
                <a:cs typeface="Times New Roman"/>
              </a:rPr>
              <a:t>pixels</a:t>
            </a:r>
            <a:r>
              <a:rPr sz="1900" spc="434" dirty="0">
                <a:latin typeface="Times New Roman"/>
                <a:cs typeface="Times New Roman"/>
              </a:rPr>
              <a:t> </a:t>
            </a:r>
            <a:r>
              <a:rPr sz="1900" spc="-5" dirty="0">
                <a:latin typeface="Times New Roman"/>
                <a:cs typeface="Times New Roman"/>
              </a:rPr>
              <a:t>and</a:t>
            </a:r>
            <a:r>
              <a:rPr sz="1900" spc="420" dirty="0">
                <a:latin typeface="Times New Roman"/>
                <a:cs typeface="Times New Roman"/>
              </a:rPr>
              <a:t> </a:t>
            </a:r>
            <a:r>
              <a:rPr sz="1900" spc="-5" dirty="0">
                <a:latin typeface="Times New Roman"/>
                <a:cs typeface="Times New Roman"/>
              </a:rPr>
              <a:t>transform</a:t>
            </a:r>
            <a:r>
              <a:rPr sz="1900" spc="430" dirty="0">
                <a:latin typeface="Times New Roman"/>
                <a:cs typeface="Times New Roman"/>
              </a:rPr>
              <a:t> </a:t>
            </a:r>
            <a:r>
              <a:rPr sz="1900" spc="-5" dirty="0">
                <a:latin typeface="Times New Roman"/>
                <a:cs typeface="Times New Roman"/>
              </a:rPr>
              <a:t>them</a:t>
            </a:r>
            <a:r>
              <a:rPr sz="1900" spc="405" dirty="0">
                <a:latin typeface="Times New Roman"/>
                <a:cs typeface="Times New Roman"/>
              </a:rPr>
              <a:t> </a:t>
            </a:r>
            <a:r>
              <a:rPr sz="1900" spc="-5" dirty="0">
                <a:latin typeface="Times New Roman"/>
                <a:cs typeface="Times New Roman"/>
              </a:rPr>
              <a:t>depending</a:t>
            </a:r>
            <a:r>
              <a:rPr sz="1900" spc="430" dirty="0">
                <a:latin typeface="Times New Roman"/>
                <a:cs typeface="Times New Roman"/>
              </a:rPr>
              <a:t> </a:t>
            </a:r>
            <a:r>
              <a:rPr sz="1900" spc="-5" dirty="0">
                <a:latin typeface="Times New Roman"/>
                <a:cs typeface="Times New Roman"/>
              </a:rPr>
              <a:t>on</a:t>
            </a:r>
            <a:r>
              <a:rPr sz="1900" spc="420" dirty="0">
                <a:latin typeface="Times New Roman"/>
                <a:cs typeface="Times New Roman"/>
              </a:rPr>
              <a:t> </a:t>
            </a:r>
            <a:r>
              <a:rPr sz="1900" spc="-5" dirty="0">
                <a:latin typeface="Times New Roman"/>
                <a:cs typeface="Times New Roman"/>
              </a:rPr>
              <a:t>the</a:t>
            </a:r>
            <a:r>
              <a:rPr sz="1900" spc="425" dirty="0">
                <a:latin typeface="Times New Roman"/>
                <a:cs typeface="Times New Roman"/>
              </a:rPr>
              <a:t> </a:t>
            </a:r>
            <a:r>
              <a:rPr sz="1900" spc="-5" dirty="0">
                <a:latin typeface="Times New Roman"/>
                <a:cs typeface="Times New Roman"/>
              </a:rPr>
              <a:t>preceding </a:t>
            </a:r>
            <a:r>
              <a:rPr sz="1900" spc="-459" dirty="0">
                <a:latin typeface="Times New Roman"/>
                <a:cs typeface="Times New Roman"/>
              </a:rPr>
              <a:t> </a:t>
            </a:r>
            <a:r>
              <a:rPr sz="1900" spc="-5" dirty="0">
                <a:latin typeface="Times New Roman"/>
                <a:cs typeface="Times New Roman"/>
              </a:rPr>
              <a:t>processed</a:t>
            </a:r>
            <a:r>
              <a:rPr sz="1900" dirty="0">
                <a:latin typeface="Times New Roman"/>
                <a:cs typeface="Times New Roman"/>
              </a:rPr>
              <a:t> </a:t>
            </a:r>
            <a:r>
              <a:rPr sz="1900" spc="-5" dirty="0">
                <a:latin typeface="Times New Roman"/>
                <a:cs typeface="Times New Roman"/>
              </a:rPr>
              <a:t>results.</a:t>
            </a:r>
            <a:endParaRPr sz="1900">
              <a:latin typeface="Times New Roman"/>
              <a:cs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3223" y="592408"/>
            <a:ext cx="8005445" cy="5080225"/>
          </a:xfrm>
          <a:prstGeom prst="rect">
            <a:avLst/>
          </a:prstGeom>
        </p:spPr>
        <p:txBody>
          <a:bodyPr vert="horz" wrap="square" lIns="0" tIns="121273" rIns="0" bIns="0" rtlCol="0">
            <a:spAutoFit/>
          </a:bodyPr>
          <a:lstStyle/>
          <a:p>
            <a:pPr marL="355565" indent="-342867">
              <a:spcBef>
                <a:spcPts val="955"/>
              </a:spcBef>
              <a:buClr>
                <a:srgbClr val="D5EBFF"/>
              </a:buClr>
              <a:buSzPct val="93750"/>
              <a:buFont typeface="Wingdings"/>
              <a:buChar char=""/>
              <a:tabLst>
                <a:tab pos="355565" algn="l"/>
              </a:tabLst>
            </a:pPr>
            <a:r>
              <a:rPr sz="2400" b="1" dirty="0">
                <a:latin typeface="Times New Roman"/>
                <a:cs typeface="Times New Roman"/>
              </a:rPr>
              <a:t>Segmentation:</a:t>
            </a:r>
            <a:endParaRPr sz="2400">
              <a:latin typeface="Times New Roman"/>
              <a:cs typeface="Times New Roman"/>
            </a:endParaRPr>
          </a:p>
          <a:p>
            <a:pPr marL="330803" algn="just">
              <a:spcBef>
                <a:spcPts val="725"/>
              </a:spcBef>
            </a:pPr>
            <a:r>
              <a:rPr sz="2000" spc="-5" dirty="0">
                <a:latin typeface="Times New Roman"/>
                <a:cs typeface="Times New Roman"/>
              </a:rPr>
              <a:t>Since</a:t>
            </a:r>
            <a:r>
              <a:rPr sz="2000" spc="165" dirty="0">
                <a:latin typeface="Times New Roman"/>
                <a:cs typeface="Times New Roman"/>
              </a:rPr>
              <a:t> </a:t>
            </a:r>
            <a:r>
              <a:rPr sz="2000" dirty="0">
                <a:latin typeface="Times New Roman"/>
                <a:cs typeface="Times New Roman"/>
              </a:rPr>
              <a:t>the</a:t>
            </a:r>
            <a:r>
              <a:rPr sz="2000" spc="145" dirty="0">
                <a:latin typeface="Times New Roman"/>
                <a:cs typeface="Times New Roman"/>
              </a:rPr>
              <a:t> </a:t>
            </a:r>
            <a:r>
              <a:rPr sz="2000" spc="-5" dirty="0">
                <a:latin typeface="Times New Roman"/>
                <a:cs typeface="Times New Roman"/>
              </a:rPr>
              <a:t>data</a:t>
            </a:r>
            <a:r>
              <a:rPr sz="2000" spc="175" dirty="0">
                <a:latin typeface="Times New Roman"/>
                <a:cs typeface="Times New Roman"/>
              </a:rPr>
              <a:t> </a:t>
            </a:r>
            <a:r>
              <a:rPr sz="2000" spc="-5" dirty="0">
                <a:latin typeface="Times New Roman"/>
                <a:cs typeface="Times New Roman"/>
              </a:rPr>
              <a:t>are</a:t>
            </a:r>
            <a:r>
              <a:rPr sz="2000" spc="165" dirty="0">
                <a:latin typeface="Times New Roman"/>
                <a:cs typeface="Times New Roman"/>
              </a:rPr>
              <a:t> </a:t>
            </a:r>
            <a:r>
              <a:rPr sz="2000" spc="-5" dirty="0">
                <a:latin typeface="Times New Roman"/>
                <a:cs typeface="Times New Roman"/>
              </a:rPr>
              <a:t>isolated,</a:t>
            </a:r>
            <a:r>
              <a:rPr sz="2000" spc="175" dirty="0">
                <a:latin typeface="Times New Roman"/>
                <a:cs typeface="Times New Roman"/>
              </a:rPr>
              <a:t> </a:t>
            </a:r>
            <a:r>
              <a:rPr sz="2000" spc="-5" dirty="0">
                <a:latin typeface="Times New Roman"/>
                <a:cs typeface="Times New Roman"/>
              </a:rPr>
              <a:t>no</a:t>
            </a:r>
            <a:r>
              <a:rPr sz="2000" spc="165" dirty="0">
                <a:latin typeface="Times New Roman"/>
                <a:cs typeface="Times New Roman"/>
              </a:rPr>
              <a:t> </a:t>
            </a:r>
            <a:r>
              <a:rPr sz="2000" dirty="0">
                <a:latin typeface="Times New Roman"/>
                <a:cs typeface="Times New Roman"/>
              </a:rPr>
              <a:t>need</a:t>
            </a:r>
            <a:r>
              <a:rPr sz="2000" spc="155" dirty="0">
                <a:latin typeface="Times New Roman"/>
                <a:cs typeface="Times New Roman"/>
              </a:rPr>
              <a:t> </a:t>
            </a:r>
            <a:r>
              <a:rPr sz="2000" dirty="0">
                <a:latin typeface="Times New Roman"/>
                <a:cs typeface="Times New Roman"/>
              </a:rPr>
              <a:t>for</a:t>
            </a:r>
            <a:r>
              <a:rPr sz="2000" spc="150" dirty="0">
                <a:latin typeface="Times New Roman"/>
                <a:cs typeface="Times New Roman"/>
              </a:rPr>
              <a:t> </a:t>
            </a:r>
            <a:r>
              <a:rPr sz="2000" spc="-5" dirty="0">
                <a:latin typeface="Times New Roman"/>
                <a:cs typeface="Times New Roman"/>
              </a:rPr>
              <a:t>segmentation.</a:t>
            </a:r>
            <a:r>
              <a:rPr sz="2000" spc="160" dirty="0">
                <a:latin typeface="Times New Roman"/>
                <a:cs typeface="Times New Roman"/>
              </a:rPr>
              <a:t> </a:t>
            </a:r>
            <a:r>
              <a:rPr sz="2000" spc="-25" dirty="0">
                <a:latin typeface="Times New Roman"/>
                <a:cs typeface="Times New Roman"/>
              </a:rPr>
              <a:t>With</a:t>
            </a:r>
            <a:r>
              <a:rPr sz="2000" spc="155" dirty="0">
                <a:latin typeface="Times New Roman"/>
                <a:cs typeface="Times New Roman"/>
              </a:rPr>
              <a:t> </a:t>
            </a:r>
            <a:r>
              <a:rPr sz="2000" spc="-5" dirty="0">
                <a:latin typeface="Times New Roman"/>
                <a:cs typeface="Times New Roman"/>
              </a:rPr>
              <a:t>regards</a:t>
            </a:r>
            <a:r>
              <a:rPr sz="2000" spc="165" dirty="0">
                <a:latin typeface="Times New Roman"/>
                <a:cs typeface="Times New Roman"/>
              </a:rPr>
              <a:t> </a:t>
            </a:r>
            <a:r>
              <a:rPr sz="2000" spc="-10" dirty="0">
                <a:latin typeface="Times New Roman"/>
                <a:cs typeface="Times New Roman"/>
              </a:rPr>
              <a:t>to</a:t>
            </a:r>
            <a:r>
              <a:rPr sz="2000" spc="170" dirty="0">
                <a:latin typeface="Times New Roman"/>
                <a:cs typeface="Times New Roman"/>
              </a:rPr>
              <a:t> </a:t>
            </a:r>
            <a:r>
              <a:rPr sz="2000" dirty="0">
                <a:latin typeface="Times New Roman"/>
                <a:cs typeface="Times New Roman"/>
              </a:rPr>
              <a:t>the</a:t>
            </a:r>
            <a:endParaRPr sz="2000">
              <a:latin typeface="Times New Roman"/>
              <a:cs typeface="Times New Roman"/>
            </a:endParaRPr>
          </a:p>
          <a:p>
            <a:pPr marL="355565" algn="just">
              <a:spcBef>
                <a:spcPts val="5"/>
              </a:spcBef>
            </a:pPr>
            <a:r>
              <a:rPr sz="2000" dirty="0">
                <a:latin typeface="Times New Roman"/>
                <a:cs typeface="Times New Roman"/>
              </a:rPr>
              <a:t>isolated</a:t>
            </a:r>
            <a:r>
              <a:rPr sz="2000" spc="-30" dirty="0">
                <a:latin typeface="Times New Roman"/>
                <a:cs typeface="Times New Roman"/>
              </a:rPr>
              <a:t> </a:t>
            </a:r>
            <a:r>
              <a:rPr sz="2000" spc="-5" dirty="0">
                <a:latin typeface="Times New Roman"/>
                <a:cs typeface="Times New Roman"/>
              </a:rPr>
              <a:t>digits,</a:t>
            </a:r>
            <a:r>
              <a:rPr sz="2000" spc="-20" dirty="0">
                <a:latin typeface="Times New Roman"/>
                <a:cs typeface="Times New Roman"/>
              </a:rPr>
              <a:t> </a:t>
            </a:r>
            <a:r>
              <a:rPr sz="2000" spc="-5" dirty="0">
                <a:latin typeface="Times New Roman"/>
                <a:cs typeface="Times New Roman"/>
              </a:rPr>
              <a:t>to</a:t>
            </a:r>
            <a:r>
              <a:rPr sz="2000" dirty="0">
                <a:latin typeface="Times New Roman"/>
                <a:cs typeface="Times New Roman"/>
              </a:rPr>
              <a:t> apply</a:t>
            </a:r>
            <a:r>
              <a:rPr sz="2000" spc="-15" dirty="0">
                <a:latin typeface="Times New Roman"/>
                <a:cs typeface="Times New Roman"/>
              </a:rPr>
              <a:t> </a:t>
            </a:r>
            <a:r>
              <a:rPr sz="2000" dirty="0">
                <a:latin typeface="Times New Roman"/>
                <a:cs typeface="Times New Roman"/>
              </a:rPr>
              <a:t>vertical</a:t>
            </a:r>
            <a:r>
              <a:rPr sz="2000" spc="-35" dirty="0">
                <a:latin typeface="Times New Roman"/>
                <a:cs typeface="Times New Roman"/>
              </a:rPr>
              <a:t> </a:t>
            </a:r>
            <a:r>
              <a:rPr sz="2000" spc="-5" dirty="0">
                <a:latin typeface="Times New Roman"/>
                <a:cs typeface="Times New Roman"/>
              </a:rPr>
              <a:t>segmentation</a:t>
            </a:r>
            <a:r>
              <a:rPr sz="2000" spc="-20" dirty="0">
                <a:latin typeface="Times New Roman"/>
                <a:cs typeface="Times New Roman"/>
              </a:rPr>
              <a:t> </a:t>
            </a:r>
            <a:r>
              <a:rPr sz="2000" dirty="0">
                <a:latin typeface="Times New Roman"/>
                <a:cs typeface="Times New Roman"/>
              </a:rPr>
              <a:t>on the</a:t>
            </a:r>
            <a:r>
              <a:rPr sz="2000" spc="-5" dirty="0">
                <a:latin typeface="Times New Roman"/>
                <a:cs typeface="Times New Roman"/>
              </a:rPr>
              <a:t> image</a:t>
            </a:r>
            <a:r>
              <a:rPr sz="2000" dirty="0">
                <a:latin typeface="Times New Roman"/>
                <a:cs typeface="Times New Roman"/>
              </a:rPr>
              <a:t> containing</a:t>
            </a:r>
            <a:endParaRPr sz="2000">
              <a:latin typeface="Times New Roman"/>
              <a:cs typeface="Times New Roman"/>
            </a:endParaRPr>
          </a:p>
          <a:p>
            <a:pPr marL="329533" algn="just">
              <a:spcBef>
                <a:spcPts val="695"/>
              </a:spcBef>
            </a:pPr>
            <a:r>
              <a:rPr sz="2000" spc="-5" dirty="0">
                <a:latin typeface="Times New Roman"/>
                <a:cs typeface="Times New Roman"/>
              </a:rPr>
              <a:t>more </a:t>
            </a:r>
            <a:r>
              <a:rPr sz="2000" dirty="0">
                <a:latin typeface="Times New Roman"/>
                <a:cs typeface="Times New Roman"/>
              </a:rPr>
              <a:t>than</a:t>
            </a:r>
            <a:r>
              <a:rPr sz="2000" spc="-20" dirty="0">
                <a:latin typeface="Times New Roman"/>
                <a:cs typeface="Times New Roman"/>
              </a:rPr>
              <a:t> </a:t>
            </a:r>
            <a:r>
              <a:rPr sz="2000" dirty="0">
                <a:latin typeface="Times New Roman"/>
                <a:cs typeface="Times New Roman"/>
              </a:rPr>
              <a:t>digit</a:t>
            </a:r>
            <a:r>
              <a:rPr sz="2000" spc="-30" dirty="0">
                <a:latin typeface="Times New Roman"/>
                <a:cs typeface="Times New Roman"/>
              </a:rPr>
              <a:t> </a:t>
            </a:r>
            <a:r>
              <a:rPr sz="2000" dirty="0">
                <a:latin typeface="Times New Roman"/>
                <a:cs typeface="Times New Roman"/>
              </a:rPr>
              <a:t>will</a:t>
            </a:r>
            <a:r>
              <a:rPr sz="2000" spc="-25" dirty="0">
                <a:latin typeface="Times New Roman"/>
                <a:cs typeface="Times New Roman"/>
              </a:rPr>
              <a:t> </a:t>
            </a:r>
            <a:r>
              <a:rPr sz="2000" dirty="0">
                <a:latin typeface="Times New Roman"/>
                <a:cs typeface="Times New Roman"/>
              </a:rPr>
              <a:t>isolate</a:t>
            </a:r>
            <a:r>
              <a:rPr sz="2000" spc="-30" dirty="0">
                <a:latin typeface="Times New Roman"/>
                <a:cs typeface="Times New Roman"/>
              </a:rPr>
              <a:t> </a:t>
            </a:r>
            <a:r>
              <a:rPr sz="2000" spc="-5" dirty="0">
                <a:latin typeface="Times New Roman"/>
                <a:cs typeface="Times New Roman"/>
              </a:rPr>
              <a:t>each</a:t>
            </a:r>
            <a:r>
              <a:rPr sz="2000" spc="-10" dirty="0">
                <a:latin typeface="Times New Roman"/>
                <a:cs typeface="Times New Roman"/>
              </a:rPr>
              <a:t> </a:t>
            </a:r>
            <a:r>
              <a:rPr sz="2000" dirty="0">
                <a:latin typeface="Times New Roman"/>
                <a:cs typeface="Times New Roman"/>
              </a:rPr>
              <a:t>digit</a:t>
            </a:r>
            <a:r>
              <a:rPr sz="2000" spc="-45" dirty="0">
                <a:latin typeface="Times New Roman"/>
                <a:cs typeface="Times New Roman"/>
              </a:rPr>
              <a:t> </a:t>
            </a:r>
            <a:r>
              <a:rPr sz="2000" dirty="0">
                <a:latin typeface="Times New Roman"/>
                <a:cs typeface="Times New Roman"/>
              </a:rPr>
              <a:t>alone.</a:t>
            </a:r>
            <a:endParaRPr sz="2000">
              <a:latin typeface="Times New Roman"/>
              <a:cs typeface="Times New Roman"/>
            </a:endParaRPr>
          </a:p>
          <a:p>
            <a:pPr>
              <a:spcBef>
                <a:spcPts val="50"/>
              </a:spcBef>
            </a:pPr>
            <a:endParaRPr sz="3200">
              <a:latin typeface="Times New Roman"/>
              <a:cs typeface="Times New Roman"/>
            </a:endParaRPr>
          </a:p>
          <a:p>
            <a:pPr marL="355565" indent="-342867" algn="just">
              <a:buClr>
                <a:srgbClr val="D5EBFF"/>
              </a:buClr>
              <a:buSzPct val="93750"/>
              <a:buFont typeface="Wingdings"/>
              <a:buChar char=""/>
              <a:tabLst>
                <a:tab pos="355565" algn="l"/>
              </a:tabLst>
            </a:pPr>
            <a:r>
              <a:rPr sz="2400" b="1" dirty="0">
                <a:latin typeface="Times New Roman"/>
                <a:cs typeface="Times New Roman"/>
              </a:rPr>
              <a:t>Classification</a:t>
            </a:r>
            <a:r>
              <a:rPr sz="2400" b="1" spc="-50" dirty="0">
                <a:latin typeface="Times New Roman"/>
                <a:cs typeface="Times New Roman"/>
              </a:rPr>
              <a:t> </a:t>
            </a:r>
            <a:r>
              <a:rPr sz="2400" b="1" dirty="0">
                <a:latin typeface="Times New Roman"/>
                <a:cs typeface="Times New Roman"/>
              </a:rPr>
              <a:t>and</a:t>
            </a:r>
            <a:r>
              <a:rPr sz="2400" b="1" spc="-15" dirty="0">
                <a:latin typeface="Times New Roman"/>
                <a:cs typeface="Times New Roman"/>
              </a:rPr>
              <a:t> </a:t>
            </a:r>
            <a:r>
              <a:rPr sz="2400" b="1" spc="-5" dirty="0">
                <a:latin typeface="Times New Roman"/>
                <a:cs typeface="Times New Roman"/>
              </a:rPr>
              <a:t>recognition:</a:t>
            </a:r>
            <a:endParaRPr sz="2400">
              <a:latin typeface="Times New Roman"/>
              <a:cs typeface="Times New Roman"/>
            </a:endParaRPr>
          </a:p>
          <a:p>
            <a:pPr algn="just"/>
            <a:r>
              <a:rPr lang="en-US" sz="2100" dirty="0" smtClean="0">
                <a:latin typeface="Times New Roman" pitchFamily="18" charset="0"/>
                <a:cs typeface="Times New Roman" pitchFamily="18" charset="0"/>
              </a:rPr>
              <a:t>Neural Network is a network of non-linear system that may be characterized according to a particular network topology. Where, this topology is determined by the characteristics of the neurons and the learning methodology. The most popular architecture Of Neural Networks used in this digits recognition takes a network with three layers. These are: Input layer, hidden layer and output layer. The number of nodes in the input layer differs according to the feature vector’s dimensionality of the segment image size.</a:t>
            </a:r>
            <a:endParaRPr sz="2000">
              <a:latin typeface="Times New Roman" pitchFamily="18" charset="0"/>
              <a:cs typeface="Times New Roman"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33406">
              <a:spcBef>
                <a:spcPts val="13"/>
              </a:spcBef>
            </a:pPr>
            <a:fld id="{81D60167-4931-47E6-BA6A-407CBD079E47}" type="slidenum">
              <a:rPr lang="en-US" spc="-4" smtClean="0"/>
              <a:pPr marL="33406">
                <a:spcBef>
                  <a:spcPts val="13"/>
                </a:spcBef>
              </a:pPr>
              <a:t>54</a:t>
            </a:fld>
            <a:endParaRPr lang="en-US" spc="-4" dirty="0"/>
          </a:p>
        </p:txBody>
      </p:sp>
      <p:sp>
        <p:nvSpPr>
          <p:cNvPr id="3" name="Rectangle 2"/>
          <p:cNvSpPr/>
          <p:nvPr/>
        </p:nvSpPr>
        <p:spPr>
          <a:xfrm>
            <a:off x="1053406" y="939373"/>
            <a:ext cx="7623620" cy="2666280"/>
          </a:xfrm>
          <a:prstGeom prst="rect">
            <a:avLst/>
          </a:prstGeom>
        </p:spPr>
        <p:txBody>
          <a:bodyPr wrap="square" lIns="80175" tIns="40087" rIns="80175" bIns="40087">
            <a:spAutoFit/>
          </a:bodyPr>
          <a:lstStyle/>
          <a:p>
            <a:pPr algn="just"/>
            <a:r>
              <a:rPr lang="en-US" sz="2100" dirty="0" smtClean="0">
                <a:latin typeface="Times New Roman" pitchFamily="18" charset="0"/>
                <a:cs typeface="Times New Roman" pitchFamily="18" charset="0"/>
              </a:rPr>
              <a:t>In the hidden layer the number of nodes governs the variance of samples which can be accurately and correctly recognized by this Network. </a:t>
            </a:r>
          </a:p>
          <a:p>
            <a:pPr algn="just"/>
            <a:endParaRPr lang="en-US" sz="2100" dirty="0" smtClean="0">
              <a:latin typeface="Times New Roman" pitchFamily="18" charset="0"/>
              <a:cs typeface="Times New Roman" pitchFamily="18" charset="0"/>
            </a:endParaRPr>
          </a:p>
          <a:p>
            <a:pPr algn="just"/>
            <a:r>
              <a:rPr lang="en-US" sz="2100" dirty="0" smtClean="0">
                <a:latin typeface="Times New Roman" pitchFamily="18" charset="0"/>
                <a:cs typeface="Times New Roman" pitchFamily="18" charset="0"/>
              </a:rPr>
              <a:t>In addition, back propagation  algorithm is used. Neural networks are trained, so that a particular input leads to a specific target output. There, the network is adjusted, based on a comparison of the output and the target, until the network output matches the target. </a:t>
            </a:r>
            <a:endParaRPr lang="en-US" sz="2100" dirty="0">
              <a:latin typeface="Times New Roman" pitchFamily="18" charset="0"/>
              <a:cs typeface="Times New Roman" pitchFamily="18" charset="0"/>
            </a:endParaRPr>
          </a:p>
        </p:txBody>
      </p:sp>
      <p:sp>
        <p:nvSpPr>
          <p:cNvPr id="4" name="object 2"/>
          <p:cNvSpPr txBox="1">
            <a:spLocks/>
          </p:cNvSpPr>
          <p:nvPr/>
        </p:nvSpPr>
        <p:spPr>
          <a:xfrm>
            <a:off x="923088" y="178654"/>
            <a:ext cx="4170185" cy="571262"/>
          </a:xfrm>
          <a:prstGeom prst="rect">
            <a:avLst/>
          </a:prstGeom>
        </p:spPr>
        <p:txBody>
          <a:bodyPr vert="horz" wrap="square" lIns="0" tIns="12064" rIns="0" bIns="0" rtlCol="0">
            <a:spAutoFit/>
          </a:bodyPr>
          <a:lstStyle/>
          <a:p>
            <a:pPr marL="12699" defTabSz="801746">
              <a:spcBef>
                <a:spcPts val="95"/>
              </a:spcBef>
              <a:defRPr/>
            </a:pPr>
            <a:r>
              <a:rPr lang="en-US" sz="3500" b="1" kern="0" spc="-105" dirty="0" smtClean="0">
                <a:solidFill>
                  <a:sysClr val="windowText" lastClr="000000"/>
                </a:solidFill>
                <a:latin typeface="+mj-lt"/>
                <a:ea typeface="+mj-ea"/>
                <a:cs typeface="Consolas"/>
              </a:rPr>
              <a:t>Continued…….</a:t>
            </a:r>
            <a:endParaRPr lang="en-US" sz="3500" b="1" kern="0" spc="-5" dirty="0">
              <a:solidFill>
                <a:sysClr val="windowText" lastClr="000000"/>
              </a:solidFill>
              <a:latin typeface="+mj-lt"/>
              <a:ea typeface="+mj-ea"/>
              <a:cs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7289" y="4949445"/>
            <a:ext cx="8060055" cy="628376"/>
          </a:xfrm>
          <a:prstGeom prst="rect">
            <a:avLst/>
          </a:prstGeom>
        </p:spPr>
        <p:txBody>
          <a:bodyPr vert="horz" wrap="square" lIns="0" tIns="12699" rIns="0" bIns="0" rtlCol="0">
            <a:spAutoFit/>
          </a:bodyPr>
          <a:lstStyle/>
          <a:p>
            <a:pPr marL="139052">
              <a:spcBef>
                <a:spcPts val="100"/>
              </a:spcBef>
            </a:pPr>
            <a:r>
              <a:rPr sz="2000" spc="-65" smtClean="0">
                <a:latin typeface="Times New Roman"/>
                <a:cs typeface="Times New Roman"/>
              </a:rPr>
              <a:t>the</a:t>
            </a:r>
            <a:r>
              <a:rPr sz="2000" spc="-204" smtClean="0">
                <a:latin typeface="Times New Roman"/>
                <a:cs typeface="Times New Roman"/>
              </a:rPr>
              <a:t> </a:t>
            </a:r>
            <a:r>
              <a:rPr sz="2000" spc="-90" dirty="0">
                <a:latin typeface="Times New Roman"/>
                <a:cs typeface="Times New Roman"/>
              </a:rPr>
              <a:t>scenario</a:t>
            </a:r>
            <a:r>
              <a:rPr sz="2000" spc="-220" dirty="0">
                <a:latin typeface="Times New Roman"/>
                <a:cs typeface="Times New Roman"/>
              </a:rPr>
              <a:t> </a:t>
            </a:r>
            <a:r>
              <a:rPr sz="2000" spc="-50" dirty="0">
                <a:latin typeface="Times New Roman"/>
                <a:cs typeface="Times New Roman"/>
              </a:rPr>
              <a:t>of</a:t>
            </a:r>
            <a:r>
              <a:rPr sz="2000" spc="-210" dirty="0">
                <a:latin typeface="Times New Roman"/>
                <a:cs typeface="Times New Roman"/>
              </a:rPr>
              <a:t> </a:t>
            </a:r>
            <a:r>
              <a:rPr sz="2000" spc="-85" dirty="0">
                <a:latin typeface="Times New Roman"/>
                <a:cs typeface="Times New Roman"/>
              </a:rPr>
              <a:t>number</a:t>
            </a:r>
            <a:r>
              <a:rPr sz="2000" spc="-240" dirty="0">
                <a:latin typeface="Times New Roman"/>
                <a:cs typeface="Times New Roman"/>
              </a:rPr>
              <a:t> </a:t>
            </a:r>
            <a:r>
              <a:rPr sz="2000" spc="-95" dirty="0">
                <a:latin typeface="Times New Roman"/>
                <a:cs typeface="Times New Roman"/>
              </a:rPr>
              <a:t>recognition</a:t>
            </a:r>
            <a:r>
              <a:rPr sz="2000" spc="-235" dirty="0">
                <a:latin typeface="Times New Roman"/>
                <a:cs typeface="Times New Roman"/>
              </a:rPr>
              <a:t> </a:t>
            </a:r>
            <a:r>
              <a:rPr sz="2000" spc="-75" dirty="0">
                <a:latin typeface="Times New Roman"/>
                <a:cs typeface="Times New Roman"/>
              </a:rPr>
              <a:t>with</a:t>
            </a:r>
            <a:r>
              <a:rPr sz="2000" spc="-325" dirty="0">
                <a:latin typeface="Times New Roman"/>
                <a:cs typeface="Times New Roman"/>
              </a:rPr>
              <a:t> </a:t>
            </a:r>
            <a:r>
              <a:rPr sz="2000" spc="-95" dirty="0">
                <a:latin typeface="Times New Roman"/>
                <a:cs typeface="Times New Roman"/>
              </a:rPr>
              <a:t>Artificial</a:t>
            </a:r>
            <a:r>
              <a:rPr sz="2000" spc="-229" dirty="0">
                <a:latin typeface="Times New Roman"/>
                <a:cs typeface="Times New Roman"/>
              </a:rPr>
              <a:t> </a:t>
            </a:r>
            <a:r>
              <a:rPr sz="2000" spc="-80" dirty="0">
                <a:latin typeface="Times New Roman"/>
                <a:cs typeface="Times New Roman"/>
              </a:rPr>
              <a:t>Neural</a:t>
            </a:r>
            <a:r>
              <a:rPr sz="2000" spc="-229" dirty="0">
                <a:latin typeface="Times New Roman"/>
                <a:cs typeface="Times New Roman"/>
              </a:rPr>
              <a:t> </a:t>
            </a:r>
            <a:r>
              <a:rPr sz="2000" spc="-85" dirty="0">
                <a:latin typeface="Times New Roman"/>
                <a:cs typeface="Times New Roman"/>
              </a:rPr>
              <a:t>Network</a:t>
            </a:r>
            <a:r>
              <a:rPr sz="2000" spc="-235" dirty="0">
                <a:latin typeface="Times New Roman"/>
                <a:cs typeface="Times New Roman"/>
              </a:rPr>
              <a:t> </a:t>
            </a:r>
            <a:r>
              <a:rPr sz="2000" spc="-80" dirty="0">
                <a:latin typeface="Times New Roman"/>
                <a:cs typeface="Times New Roman"/>
              </a:rPr>
              <a:t>which</a:t>
            </a:r>
            <a:r>
              <a:rPr sz="2000" spc="-220" dirty="0">
                <a:latin typeface="Times New Roman"/>
                <a:cs typeface="Times New Roman"/>
              </a:rPr>
              <a:t> </a:t>
            </a:r>
            <a:r>
              <a:rPr sz="2000" spc="-90" dirty="0">
                <a:latin typeface="Times New Roman"/>
                <a:cs typeface="Times New Roman"/>
              </a:rPr>
              <a:t>contains</a:t>
            </a:r>
            <a:endParaRPr sz="2000">
              <a:latin typeface="Times New Roman"/>
              <a:cs typeface="Times New Roman"/>
            </a:endParaRPr>
          </a:p>
          <a:p>
            <a:pPr marL="12699">
              <a:spcBef>
                <a:spcPts val="40"/>
              </a:spcBef>
            </a:pPr>
            <a:r>
              <a:rPr sz="2000" spc="-80" dirty="0">
                <a:latin typeface="Times New Roman"/>
                <a:cs typeface="Times New Roman"/>
              </a:rPr>
              <a:t>input</a:t>
            </a:r>
            <a:r>
              <a:rPr sz="2000" spc="-245" dirty="0">
                <a:latin typeface="Times New Roman"/>
                <a:cs typeface="Times New Roman"/>
              </a:rPr>
              <a:t> </a:t>
            </a:r>
            <a:r>
              <a:rPr sz="2000" spc="-65" dirty="0">
                <a:latin typeface="Times New Roman"/>
                <a:cs typeface="Times New Roman"/>
              </a:rPr>
              <a:t>and</a:t>
            </a:r>
            <a:r>
              <a:rPr sz="2000" spc="-210" dirty="0">
                <a:latin typeface="Times New Roman"/>
                <a:cs typeface="Times New Roman"/>
              </a:rPr>
              <a:t> </a:t>
            </a:r>
            <a:r>
              <a:rPr sz="2000" spc="-85" dirty="0">
                <a:latin typeface="Times New Roman"/>
                <a:cs typeface="Times New Roman"/>
              </a:rPr>
              <a:t>hiding</a:t>
            </a:r>
            <a:r>
              <a:rPr sz="2000" spc="-229" dirty="0">
                <a:latin typeface="Times New Roman"/>
                <a:cs typeface="Times New Roman"/>
              </a:rPr>
              <a:t> </a:t>
            </a:r>
            <a:r>
              <a:rPr sz="2000" spc="-80" dirty="0">
                <a:latin typeface="Times New Roman"/>
                <a:cs typeface="Times New Roman"/>
              </a:rPr>
              <a:t>layer</a:t>
            </a:r>
            <a:r>
              <a:rPr sz="2000" spc="-220" dirty="0">
                <a:latin typeface="Times New Roman"/>
                <a:cs typeface="Times New Roman"/>
              </a:rPr>
              <a:t> </a:t>
            </a:r>
            <a:r>
              <a:rPr sz="2000" spc="-65" dirty="0">
                <a:latin typeface="Times New Roman"/>
                <a:cs typeface="Times New Roman"/>
              </a:rPr>
              <a:t>and</a:t>
            </a:r>
            <a:r>
              <a:rPr sz="2000" spc="-215" dirty="0">
                <a:latin typeface="Times New Roman"/>
                <a:cs typeface="Times New Roman"/>
              </a:rPr>
              <a:t> </a:t>
            </a:r>
            <a:r>
              <a:rPr sz="2000" spc="-85" dirty="0">
                <a:latin typeface="Times New Roman"/>
                <a:cs typeface="Times New Roman"/>
              </a:rPr>
              <a:t>output</a:t>
            </a:r>
            <a:r>
              <a:rPr sz="2000" spc="-240" dirty="0">
                <a:latin typeface="Times New Roman"/>
                <a:cs typeface="Times New Roman"/>
              </a:rPr>
              <a:t> </a:t>
            </a:r>
            <a:r>
              <a:rPr sz="2000" spc="-75" dirty="0">
                <a:latin typeface="Times New Roman"/>
                <a:cs typeface="Times New Roman"/>
              </a:rPr>
              <a:t>with</a:t>
            </a:r>
            <a:r>
              <a:rPr sz="2000" spc="-215" dirty="0">
                <a:latin typeface="Times New Roman"/>
                <a:cs typeface="Times New Roman"/>
              </a:rPr>
              <a:t> </a:t>
            </a:r>
            <a:r>
              <a:rPr sz="2000" spc="-65" dirty="0">
                <a:latin typeface="Times New Roman"/>
                <a:cs typeface="Times New Roman"/>
              </a:rPr>
              <a:t>the</a:t>
            </a:r>
            <a:r>
              <a:rPr sz="2000" spc="-225" dirty="0">
                <a:latin typeface="Times New Roman"/>
                <a:cs typeface="Times New Roman"/>
              </a:rPr>
              <a:t> </a:t>
            </a:r>
            <a:r>
              <a:rPr sz="2000" spc="-85" dirty="0">
                <a:latin typeface="Times New Roman"/>
                <a:cs typeface="Times New Roman"/>
              </a:rPr>
              <a:t>number</a:t>
            </a:r>
            <a:r>
              <a:rPr sz="2000" spc="-229" dirty="0">
                <a:latin typeface="Times New Roman"/>
                <a:cs typeface="Times New Roman"/>
              </a:rPr>
              <a:t> </a:t>
            </a:r>
            <a:r>
              <a:rPr sz="2000" spc="-65" dirty="0">
                <a:latin typeface="Times New Roman"/>
                <a:cs typeface="Times New Roman"/>
              </a:rPr>
              <a:t>(4)</a:t>
            </a:r>
            <a:r>
              <a:rPr sz="2000" spc="-229" dirty="0">
                <a:latin typeface="Times New Roman"/>
                <a:cs typeface="Times New Roman"/>
              </a:rPr>
              <a:t> </a:t>
            </a:r>
            <a:r>
              <a:rPr sz="2000" spc="-65" dirty="0">
                <a:latin typeface="Times New Roman"/>
                <a:cs typeface="Times New Roman"/>
              </a:rPr>
              <a:t>for</a:t>
            </a:r>
            <a:r>
              <a:rPr sz="2000" spc="-229" dirty="0">
                <a:latin typeface="Times New Roman"/>
                <a:cs typeface="Times New Roman"/>
              </a:rPr>
              <a:t> </a:t>
            </a:r>
            <a:r>
              <a:rPr sz="2000" spc="-95" dirty="0">
                <a:latin typeface="Times New Roman"/>
                <a:cs typeface="Times New Roman"/>
              </a:rPr>
              <a:t>examination</a:t>
            </a:r>
            <a:r>
              <a:rPr sz="2000" spc="-229" dirty="0">
                <a:latin typeface="Times New Roman"/>
                <a:cs typeface="Times New Roman"/>
              </a:rPr>
              <a:t> </a:t>
            </a:r>
            <a:r>
              <a:rPr sz="2000" spc="-65" dirty="0">
                <a:latin typeface="Times New Roman"/>
                <a:cs typeface="Times New Roman"/>
              </a:rPr>
              <a:t>the</a:t>
            </a:r>
            <a:r>
              <a:rPr sz="2000" spc="-225" dirty="0">
                <a:latin typeface="Times New Roman"/>
                <a:cs typeface="Times New Roman"/>
              </a:rPr>
              <a:t> </a:t>
            </a:r>
            <a:r>
              <a:rPr sz="2000" spc="-85" dirty="0">
                <a:latin typeface="Times New Roman"/>
                <a:cs typeface="Times New Roman"/>
              </a:rPr>
              <a:t>Network.</a:t>
            </a:r>
            <a:endParaRPr sz="2000">
              <a:latin typeface="Times New Roman"/>
              <a:cs typeface="Times New Roman"/>
            </a:endParaRPr>
          </a:p>
        </p:txBody>
      </p:sp>
      <p:pic>
        <p:nvPicPr>
          <p:cNvPr id="3" name="object 3"/>
          <p:cNvPicPr/>
          <p:nvPr/>
        </p:nvPicPr>
        <p:blipFill>
          <a:blip r:embed="rId2" cstate="print"/>
          <a:stretch>
            <a:fillRect/>
          </a:stretch>
        </p:blipFill>
        <p:spPr>
          <a:xfrm>
            <a:off x="923088" y="939373"/>
            <a:ext cx="6929627" cy="4072128"/>
          </a:xfrm>
          <a:prstGeom prst="rect">
            <a:avLst/>
          </a:prstGeom>
        </p:spPr>
      </p:pic>
      <p:sp>
        <p:nvSpPr>
          <p:cNvPr id="4" name="object 2"/>
          <p:cNvSpPr txBox="1">
            <a:spLocks/>
          </p:cNvSpPr>
          <p:nvPr/>
        </p:nvSpPr>
        <p:spPr>
          <a:xfrm>
            <a:off x="141178" y="1"/>
            <a:ext cx="9002822" cy="628376"/>
          </a:xfrm>
          <a:prstGeom prst="rect">
            <a:avLst/>
          </a:prstGeom>
        </p:spPr>
        <p:txBody>
          <a:bodyPr vert="horz" wrap="square" lIns="0" tIns="12699" rIns="0" bIns="0" rtlCol="0">
            <a:spAutoFit/>
          </a:bodyPr>
          <a:lstStyle/>
          <a:p>
            <a:pPr algn="ctr"/>
            <a:r>
              <a:rPr lang="en-US" sz="4000" b="1" dirty="0" smtClean="0"/>
              <a:t>Scenario of number recognition with ANN</a:t>
            </a:r>
            <a:endParaRPr lang="en-US" sz="4000" b="1" kern="0" dirty="0">
              <a:solidFill>
                <a:sysClr val="windowText" lastClr="000000"/>
              </a:solidFill>
              <a:latin typeface="+mj-lt"/>
              <a:ea typeface="+mj-ea"/>
              <a:cs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3088" y="0"/>
            <a:ext cx="5343050" cy="551432"/>
          </a:xfrm>
          <a:prstGeom prst="rect">
            <a:avLst/>
          </a:prstGeom>
        </p:spPr>
        <p:txBody>
          <a:bodyPr vert="horz" wrap="square" lIns="0" tIns="12699" rIns="0" bIns="0" rtlCol="0">
            <a:spAutoFit/>
          </a:bodyPr>
          <a:lstStyle/>
          <a:p>
            <a:pPr marL="12699">
              <a:spcBef>
                <a:spcPts val="100"/>
              </a:spcBef>
            </a:pPr>
            <a:r>
              <a:rPr sz="3500" spc="-110" dirty="0">
                <a:cs typeface="Times New Roman"/>
              </a:rPr>
              <a:t>N</a:t>
            </a:r>
            <a:r>
              <a:rPr sz="3500" spc="-95" dirty="0">
                <a:cs typeface="Times New Roman"/>
              </a:rPr>
              <a:t>e</a:t>
            </a:r>
            <a:r>
              <a:rPr sz="3500" spc="-100" dirty="0">
                <a:cs typeface="Times New Roman"/>
              </a:rPr>
              <a:t>u</a:t>
            </a:r>
            <a:r>
              <a:rPr sz="3500" spc="-95" dirty="0">
                <a:cs typeface="Times New Roman"/>
              </a:rPr>
              <a:t>ra</a:t>
            </a:r>
            <a:r>
              <a:rPr sz="3500" dirty="0">
                <a:cs typeface="Times New Roman"/>
              </a:rPr>
              <a:t>l</a:t>
            </a:r>
            <a:r>
              <a:rPr sz="3500" spc="-235" dirty="0">
                <a:cs typeface="Times New Roman"/>
              </a:rPr>
              <a:t> </a:t>
            </a:r>
            <a:r>
              <a:rPr sz="3500" spc="-110" dirty="0">
                <a:cs typeface="Times New Roman"/>
              </a:rPr>
              <a:t>N</a:t>
            </a:r>
            <a:r>
              <a:rPr sz="3500" spc="-95" dirty="0">
                <a:cs typeface="Times New Roman"/>
              </a:rPr>
              <a:t>et</a:t>
            </a:r>
            <a:r>
              <a:rPr sz="3500" spc="-110" dirty="0">
                <a:cs typeface="Times New Roman"/>
              </a:rPr>
              <a:t>w</a:t>
            </a:r>
            <a:r>
              <a:rPr sz="3500" spc="-100" dirty="0">
                <a:cs typeface="Times New Roman"/>
              </a:rPr>
              <a:t>o</a:t>
            </a:r>
            <a:r>
              <a:rPr sz="3500" spc="-95" dirty="0">
                <a:cs typeface="Times New Roman"/>
              </a:rPr>
              <a:t>r</a:t>
            </a:r>
            <a:r>
              <a:rPr sz="3500" dirty="0">
                <a:cs typeface="Times New Roman"/>
              </a:rPr>
              <a:t>k</a:t>
            </a:r>
            <a:r>
              <a:rPr sz="3500" spc="-220" dirty="0">
                <a:cs typeface="Times New Roman"/>
              </a:rPr>
              <a:t> </a:t>
            </a:r>
            <a:r>
              <a:rPr sz="3500" spc="-100" dirty="0">
                <a:cs typeface="Times New Roman"/>
              </a:rPr>
              <a:t>Mod</a:t>
            </a:r>
            <a:r>
              <a:rPr sz="3500" spc="-95" dirty="0">
                <a:cs typeface="Times New Roman"/>
              </a:rPr>
              <a:t>el</a:t>
            </a:r>
            <a:r>
              <a:rPr sz="3500" spc="-100" dirty="0">
                <a:cs typeface="Times New Roman"/>
              </a:rPr>
              <a:t>s</a:t>
            </a:r>
            <a:r>
              <a:rPr sz="3500" dirty="0">
                <a:cs typeface="Times New Roman"/>
              </a:rPr>
              <a:t>:</a:t>
            </a:r>
            <a:endParaRPr sz="3500">
              <a:cs typeface="Times New Roman"/>
            </a:endParaRPr>
          </a:p>
        </p:txBody>
      </p:sp>
      <p:sp>
        <p:nvSpPr>
          <p:cNvPr id="3" name="object 3"/>
          <p:cNvSpPr txBox="1">
            <a:spLocks noGrp="1"/>
          </p:cNvSpPr>
          <p:nvPr>
            <p:ph idx="1"/>
          </p:nvPr>
        </p:nvSpPr>
        <p:spPr>
          <a:xfrm>
            <a:off x="535304" y="1293096"/>
            <a:ext cx="8119915" cy="2750358"/>
          </a:xfrm>
          <a:prstGeom prst="rect">
            <a:avLst/>
          </a:prstGeom>
        </p:spPr>
        <p:txBody>
          <a:bodyPr vert="horz" wrap="square" lIns="0" tIns="100955" rIns="0" bIns="0" rtlCol="0">
            <a:spAutoFit/>
          </a:bodyPr>
          <a:lstStyle/>
          <a:p>
            <a:pPr marL="695892" indent="-343501">
              <a:spcBef>
                <a:spcPts val="795"/>
              </a:spcBef>
              <a:buClr>
                <a:srgbClr val="D5EBFF"/>
              </a:buClr>
              <a:buSzPct val="95000"/>
              <a:buFont typeface="Wingdings"/>
              <a:buChar char=""/>
              <a:tabLst>
                <a:tab pos="695892" algn="l"/>
                <a:tab pos="697162" algn="l"/>
              </a:tabLst>
            </a:pPr>
            <a:r>
              <a:rPr sz="2100" spc="-55" dirty="0"/>
              <a:t>Two</a:t>
            </a:r>
            <a:r>
              <a:rPr sz="2100" spc="-5" dirty="0"/>
              <a:t> </a:t>
            </a:r>
            <a:r>
              <a:rPr sz="2100" dirty="0"/>
              <a:t>networks</a:t>
            </a:r>
            <a:r>
              <a:rPr sz="2100" spc="470" dirty="0"/>
              <a:t> </a:t>
            </a:r>
            <a:r>
              <a:rPr sz="2100" dirty="0"/>
              <a:t>model</a:t>
            </a:r>
            <a:r>
              <a:rPr sz="2100" spc="-40" dirty="0"/>
              <a:t> </a:t>
            </a:r>
            <a:r>
              <a:rPr sz="2100" spc="-10" dirty="0"/>
              <a:t>are</a:t>
            </a:r>
            <a:r>
              <a:rPr sz="2100" spc="-15" dirty="0"/>
              <a:t> </a:t>
            </a:r>
            <a:r>
              <a:rPr sz="2100" dirty="0"/>
              <a:t>used:</a:t>
            </a:r>
          </a:p>
          <a:p>
            <a:pPr marL="754941" indent="-402551">
              <a:spcBef>
                <a:spcPts val="700"/>
              </a:spcBef>
              <a:buClr>
                <a:srgbClr val="D5EBFF"/>
              </a:buClr>
              <a:buSzPct val="95000"/>
              <a:buFont typeface="Wingdings"/>
              <a:buChar char=""/>
              <a:tabLst>
                <a:tab pos="755576" algn="l"/>
                <a:tab pos="756211" algn="l"/>
              </a:tabLst>
            </a:pPr>
            <a:r>
              <a:rPr sz="2100" spc="-50" dirty="0">
                <a:latin typeface="Times New Roman"/>
                <a:cs typeface="Times New Roman"/>
              </a:rPr>
              <a:t>Two</a:t>
            </a:r>
            <a:r>
              <a:rPr sz="2100" spc="-15" dirty="0">
                <a:latin typeface="Times New Roman"/>
                <a:cs typeface="Times New Roman"/>
              </a:rPr>
              <a:t> </a:t>
            </a:r>
            <a:r>
              <a:rPr sz="2100" spc="-5" dirty="0">
                <a:latin typeface="Times New Roman"/>
                <a:cs typeface="Times New Roman"/>
              </a:rPr>
              <a:t>Layer</a:t>
            </a:r>
            <a:r>
              <a:rPr sz="2100" spc="-15" dirty="0">
                <a:latin typeface="Times New Roman"/>
                <a:cs typeface="Times New Roman"/>
              </a:rPr>
              <a:t> </a:t>
            </a:r>
            <a:r>
              <a:rPr sz="2100" dirty="0">
                <a:latin typeface="Times New Roman"/>
                <a:cs typeface="Times New Roman"/>
              </a:rPr>
              <a:t>Network</a:t>
            </a:r>
            <a:r>
              <a:rPr sz="2100" spc="-40" dirty="0">
                <a:latin typeface="Times New Roman"/>
                <a:cs typeface="Times New Roman"/>
              </a:rPr>
              <a:t> </a:t>
            </a:r>
            <a:r>
              <a:rPr sz="2100" dirty="0">
                <a:latin typeface="Times New Roman"/>
                <a:cs typeface="Times New Roman"/>
              </a:rPr>
              <a:t>Model</a:t>
            </a:r>
          </a:p>
          <a:p>
            <a:pPr marL="695892" indent="-343501">
              <a:spcBef>
                <a:spcPts val="705"/>
              </a:spcBef>
              <a:buClr>
                <a:srgbClr val="D5EBFF"/>
              </a:buClr>
              <a:buSzPct val="95000"/>
              <a:buFont typeface="Wingdings"/>
              <a:buChar char=""/>
              <a:tabLst>
                <a:tab pos="695892" algn="l"/>
                <a:tab pos="697162" algn="l"/>
              </a:tabLst>
            </a:pPr>
            <a:r>
              <a:rPr sz="2100" dirty="0">
                <a:latin typeface="Times New Roman"/>
                <a:cs typeface="Times New Roman"/>
              </a:rPr>
              <a:t>Three</a:t>
            </a:r>
            <a:r>
              <a:rPr sz="2100" spc="-40" dirty="0">
                <a:latin typeface="Times New Roman"/>
                <a:cs typeface="Times New Roman"/>
              </a:rPr>
              <a:t> </a:t>
            </a:r>
            <a:r>
              <a:rPr sz="2100" spc="-5" dirty="0">
                <a:latin typeface="Times New Roman"/>
                <a:cs typeface="Times New Roman"/>
              </a:rPr>
              <a:t>Layer</a:t>
            </a:r>
            <a:r>
              <a:rPr sz="2100" spc="-15" dirty="0">
                <a:latin typeface="Times New Roman"/>
                <a:cs typeface="Times New Roman"/>
              </a:rPr>
              <a:t> </a:t>
            </a:r>
            <a:r>
              <a:rPr sz="2100" dirty="0">
                <a:latin typeface="Times New Roman"/>
                <a:cs typeface="Times New Roman"/>
              </a:rPr>
              <a:t>Network</a:t>
            </a:r>
            <a:r>
              <a:rPr sz="2100" spc="-35" dirty="0">
                <a:latin typeface="Times New Roman"/>
                <a:cs typeface="Times New Roman"/>
              </a:rPr>
              <a:t> </a:t>
            </a:r>
            <a:r>
              <a:rPr sz="2100" dirty="0">
                <a:latin typeface="Times New Roman"/>
                <a:cs typeface="Times New Roman"/>
              </a:rPr>
              <a:t>Model</a:t>
            </a:r>
          </a:p>
          <a:p>
            <a:pPr marL="340327"/>
            <a:endParaRPr sz="2100">
              <a:latin typeface="Times New Roman"/>
              <a:cs typeface="Times New Roman"/>
            </a:endParaRPr>
          </a:p>
          <a:p>
            <a:pPr marL="340327">
              <a:spcBef>
                <a:spcPts val="50"/>
              </a:spcBef>
            </a:pPr>
            <a:endParaRPr sz="2100">
              <a:latin typeface="Times New Roman"/>
              <a:cs typeface="Times New Roman"/>
            </a:endParaRPr>
          </a:p>
          <a:p>
            <a:pPr marL="669859"/>
            <a:r>
              <a:rPr sz="2100" dirty="0">
                <a:latin typeface="Times New Roman"/>
                <a:cs typeface="Times New Roman"/>
              </a:rPr>
              <a:t>In both</a:t>
            </a:r>
            <a:r>
              <a:rPr sz="2100" spc="-30" dirty="0">
                <a:latin typeface="Times New Roman"/>
                <a:cs typeface="Times New Roman"/>
              </a:rPr>
              <a:t> </a:t>
            </a:r>
            <a:r>
              <a:rPr sz="2100" dirty="0">
                <a:latin typeface="Times New Roman"/>
                <a:cs typeface="Times New Roman"/>
              </a:rPr>
              <a:t>the</a:t>
            </a:r>
            <a:r>
              <a:rPr sz="2100" spc="-10" dirty="0">
                <a:latin typeface="Times New Roman"/>
                <a:cs typeface="Times New Roman"/>
              </a:rPr>
              <a:t> </a:t>
            </a:r>
            <a:r>
              <a:rPr sz="2100" dirty="0">
                <a:latin typeface="Times New Roman"/>
                <a:cs typeface="Times New Roman"/>
              </a:rPr>
              <a:t>network</a:t>
            </a:r>
            <a:r>
              <a:rPr sz="2100" spc="-35" dirty="0">
                <a:latin typeface="Times New Roman"/>
                <a:cs typeface="Times New Roman"/>
              </a:rPr>
              <a:t> </a:t>
            </a:r>
            <a:r>
              <a:rPr sz="2100" dirty="0">
                <a:latin typeface="Times New Roman"/>
                <a:cs typeface="Times New Roman"/>
              </a:rPr>
              <a:t>we</a:t>
            </a:r>
            <a:r>
              <a:rPr sz="2100" spc="5" dirty="0">
                <a:latin typeface="Times New Roman"/>
                <a:cs typeface="Times New Roman"/>
              </a:rPr>
              <a:t> </a:t>
            </a:r>
            <a:r>
              <a:rPr sz="2100" dirty="0">
                <a:latin typeface="Times New Roman"/>
                <a:cs typeface="Times New Roman"/>
              </a:rPr>
              <a:t>applied</a:t>
            </a:r>
            <a:r>
              <a:rPr sz="2100" spc="-25" dirty="0">
                <a:latin typeface="Times New Roman"/>
                <a:cs typeface="Times New Roman"/>
              </a:rPr>
              <a:t> </a:t>
            </a:r>
            <a:r>
              <a:rPr sz="2100" dirty="0">
                <a:latin typeface="Times New Roman"/>
                <a:cs typeface="Times New Roman"/>
              </a:rPr>
              <a:t>feed</a:t>
            </a:r>
            <a:r>
              <a:rPr sz="2100" spc="-15" dirty="0">
                <a:latin typeface="Times New Roman"/>
                <a:cs typeface="Times New Roman"/>
              </a:rPr>
              <a:t> </a:t>
            </a:r>
            <a:r>
              <a:rPr sz="2100" dirty="0">
                <a:latin typeface="Times New Roman"/>
                <a:cs typeface="Times New Roman"/>
              </a:rPr>
              <a:t>forward</a:t>
            </a:r>
            <a:r>
              <a:rPr sz="2100" spc="-35" dirty="0">
                <a:latin typeface="Times New Roman"/>
                <a:cs typeface="Times New Roman"/>
              </a:rPr>
              <a:t> </a:t>
            </a:r>
            <a:r>
              <a:rPr sz="2100" dirty="0">
                <a:latin typeface="Times New Roman"/>
                <a:cs typeface="Times New Roman"/>
              </a:rPr>
              <a:t>back</a:t>
            </a:r>
            <a:r>
              <a:rPr sz="2100" spc="-15" dirty="0">
                <a:latin typeface="Times New Roman"/>
                <a:cs typeface="Times New Roman"/>
              </a:rPr>
              <a:t> </a:t>
            </a:r>
            <a:r>
              <a:rPr sz="2100" dirty="0">
                <a:latin typeface="Times New Roman"/>
                <a:cs typeface="Times New Roman"/>
              </a:rPr>
              <a:t>propagation</a:t>
            </a:r>
            <a:r>
              <a:rPr sz="2100" spc="-40" dirty="0">
                <a:latin typeface="Times New Roman"/>
                <a:cs typeface="Times New Roman"/>
              </a:rPr>
              <a:t> </a:t>
            </a:r>
            <a:r>
              <a:rPr sz="2100" dirty="0">
                <a:latin typeface="Times New Roman"/>
                <a:cs typeface="Times New Roman"/>
              </a:rPr>
              <a:t>neural</a:t>
            </a:r>
          </a:p>
          <a:p>
            <a:pPr marL="695892">
              <a:buNone/>
            </a:pPr>
            <a:r>
              <a:rPr sz="2100" dirty="0">
                <a:latin typeface="Times New Roman"/>
                <a:cs typeface="Times New Roman"/>
              </a:rPr>
              <a:t>network</a:t>
            </a:r>
            <a:r>
              <a:rPr sz="2100" spc="-60" dirty="0">
                <a:latin typeface="Times New Roman"/>
                <a:cs typeface="Times New Roman"/>
              </a:rPr>
              <a:t> </a:t>
            </a:r>
            <a:r>
              <a:rPr sz="2100" spc="-5" dirty="0">
                <a:latin typeface="Times New Roman"/>
                <a:cs typeface="Times New Roman"/>
              </a:rPr>
              <a:t>algorithm.</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451" y="247810"/>
            <a:ext cx="5193271" cy="524435"/>
          </a:xfrm>
        </p:spPr>
        <p:txBody>
          <a:bodyPr>
            <a:normAutofit fontScale="90000"/>
          </a:bodyPr>
          <a:lstStyle/>
          <a:p>
            <a:r>
              <a:rPr lang="en-US" sz="3500" spc="-50" dirty="0" smtClean="0">
                <a:cs typeface="Times New Roman"/>
              </a:rPr>
              <a:t/>
            </a:r>
            <a:br>
              <a:rPr lang="en-US" sz="3500" spc="-50" dirty="0" smtClean="0">
                <a:cs typeface="Times New Roman"/>
              </a:rPr>
            </a:br>
            <a:r>
              <a:rPr lang="en-US" sz="3500" b="1" spc="-50" dirty="0" smtClean="0">
                <a:cs typeface="Times New Roman"/>
              </a:rPr>
              <a:t>Two</a:t>
            </a:r>
            <a:r>
              <a:rPr lang="en-US" sz="3500" b="1" spc="-15" dirty="0" smtClean="0">
                <a:cs typeface="Times New Roman"/>
              </a:rPr>
              <a:t> </a:t>
            </a:r>
            <a:r>
              <a:rPr lang="en-US" sz="3500" b="1" spc="-5" dirty="0" smtClean="0">
                <a:cs typeface="Times New Roman"/>
              </a:rPr>
              <a:t>Layer</a:t>
            </a:r>
            <a:r>
              <a:rPr lang="en-US" sz="3500" b="1" spc="-15" dirty="0" smtClean="0">
                <a:cs typeface="Times New Roman"/>
              </a:rPr>
              <a:t> </a:t>
            </a:r>
            <a:r>
              <a:rPr lang="en-US" sz="3500" b="1" dirty="0" smtClean="0">
                <a:cs typeface="Times New Roman"/>
              </a:rPr>
              <a:t>Network</a:t>
            </a:r>
            <a:r>
              <a:rPr lang="en-US" sz="3500" b="1" spc="-40" dirty="0" smtClean="0">
                <a:cs typeface="Times New Roman"/>
              </a:rPr>
              <a:t> </a:t>
            </a:r>
            <a:r>
              <a:rPr lang="en-US" sz="3500" b="1" dirty="0" smtClean="0">
                <a:cs typeface="Times New Roman"/>
              </a:rPr>
              <a:t>Model</a:t>
            </a:r>
            <a:br>
              <a:rPr lang="en-US" sz="3500" b="1" dirty="0" smtClean="0">
                <a:cs typeface="Times New Roman"/>
              </a:rPr>
            </a:br>
            <a:endParaRPr lang="en-US" sz="3500" b="1" dirty="0"/>
          </a:p>
        </p:txBody>
      </p:sp>
      <p:sp>
        <p:nvSpPr>
          <p:cNvPr id="3" name="Text Placeholder 2"/>
          <p:cNvSpPr>
            <a:spLocks noGrp="1"/>
          </p:cNvSpPr>
          <p:nvPr>
            <p:ph idx="1"/>
          </p:nvPr>
        </p:nvSpPr>
        <p:spPr>
          <a:xfrm>
            <a:off x="535304" y="1293096"/>
            <a:ext cx="8119915" cy="3910573"/>
          </a:xfrm>
        </p:spPr>
        <p:txBody>
          <a:bodyPr>
            <a:normAutofit fontScale="92500" lnSpcReduction="20000"/>
          </a:bodyPr>
          <a:lstStyle/>
          <a:p>
            <a:pPr algn="just"/>
            <a:r>
              <a:rPr lang="en-US" sz="1800" dirty="0" smtClean="0">
                <a:latin typeface="Times New Roman" pitchFamily="18" charset="0"/>
                <a:cs typeface="Times New Roman" pitchFamily="18" charset="0"/>
              </a:rPr>
              <a:t>The first network (two layers) shown in next slide consisted of an input layer P1 of a vector of 600 inputs and an input weights IW1,1 of 50×600 and b1 a vector bias with 50 biases connecting the input vector with the hidden layer which consist of 50 neurons. n1 = IW1,1 P1+ b1 represents the input for the 50 neurons of the hidden layer. a1 is the output of 50 neurons of the hidden layer resulted of applying an activation function on n1, a1 is now is the input vector of the next layer which is here the output layer. </a:t>
            </a:r>
          </a:p>
          <a:p>
            <a:pPr algn="just"/>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LW2,1 of 10×50 represents layer weights and b2 a vector bias with 10 biases which connects the hidden layer with the output layer which consist of 10 neurons. n2 = IW2,1 a1+ b2 the input for the 10 neurons of the output layer. a2 is the output of 10 neurons of the output layer resulted of applying an activation function on n2. </a:t>
            </a:r>
          </a:p>
          <a:p>
            <a:pPr algn="just"/>
            <a:endParaRPr lang="en-US" sz="1800" dirty="0" smtClean="0">
              <a:latin typeface="Times New Roman" pitchFamily="18" charset="0"/>
              <a:cs typeface="Times New Roman" pitchFamily="18" charset="0"/>
            </a:endParaRPr>
          </a:p>
          <a:p>
            <a:pPr algn="just"/>
            <a:r>
              <a:rPr lang="en-US" sz="1800" dirty="0" smtClean="0">
                <a:latin typeface="Times New Roman" pitchFamily="18" charset="0"/>
                <a:cs typeface="Times New Roman" pitchFamily="18" charset="0"/>
              </a:rPr>
              <a:t>The output layer of the first network consist of 10 neurons since we need to classify 10 digits [0,1,…,9], each of which correspond to one of the possible digits that might be considered.</a:t>
            </a:r>
            <a:endParaRPr lang="en-US" sz="1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pPr marL="33406">
              <a:spcBef>
                <a:spcPts val="13"/>
              </a:spcBef>
            </a:pPr>
            <a:fld id="{81D60167-4931-47E6-BA6A-407CBD079E47}" type="slidenum">
              <a:rPr lang="en-US" spc="-4" smtClean="0"/>
              <a:pPr marL="33406">
                <a:spcBef>
                  <a:spcPts val="13"/>
                </a:spcBef>
              </a:pPr>
              <a:t>57</a:t>
            </a:fld>
            <a:endParaRPr lang="en-US" spc="-4"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2134" y="1"/>
            <a:ext cx="7913370" cy="628376"/>
          </a:xfrm>
          <a:prstGeom prst="rect">
            <a:avLst/>
          </a:prstGeom>
        </p:spPr>
        <p:txBody>
          <a:bodyPr vert="horz" wrap="square" lIns="0" tIns="12699" rIns="0" bIns="0" rtlCol="0">
            <a:spAutoFit/>
          </a:bodyPr>
          <a:lstStyle/>
          <a:p>
            <a:pPr marL="12699" marR="5079">
              <a:spcBef>
                <a:spcPts val="100"/>
              </a:spcBef>
            </a:pPr>
            <a:r>
              <a:rPr sz="2000" spc="-70" smtClean="0">
                <a:latin typeface="Consolas"/>
                <a:cs typeface="Consolas"/>
              </a:rPr>
              <a:t>Two</a:t>
            </a:r>
            <a:r>
              <a:rPr sz="2000" spc="-204" smtClean="0">
                <a:latin typeface="Consolas"/>
                <a:cs typeface="Consolas"/>
              </a:rPr>
              <a:t> </a:t>
            </a:r>
            <a:r>
              <a:rPr sz="2000" spc="-85" dirty="0">
                <a:latin typeface="Consolas"/>
                <a:cs typeface="Consolas"/>
              </a:rPr>
              <a:t>layers</a:t>
            </a:r>
            <a:r>
              <a:rPr sz="2000" spc="-200" dirty="0">
                <a:latin typeface="Consolas"/>
                <a:cs typeface="Consolas"/>
              </a:rPr>
              <a:t> </a:t>
            </a:r>
            <a:r>
              <a:rPr sz="2000" spc="-95" dirty="0">
                <a:latin typeface="Consolas"/>
                <a:cs typeface="Consolas"/>
              </a:rPr>
              <a:t>network,</a:t>
            </a:r>
            <a:r>
              <a:rPr sz="2000" spc="-195" dirty="0">
                <a:latin typeface="Consolas"/>
                <a:cs typeface="Consolas"/>
              </a:rPr>
              <a:t> </a:t>
            </a:r>
            <a:r>
              <a:rPr sz="2000" spc="-75" dirty="0">
                <a:latin typeface="Consolas"/>
                <a:cs typeface="Consolas"/>
              </a:rPr>
              <a:t>one</a:t>
            </a:r>
            <a:r>
              <a:rPr sz="2000" spc="-195" dirty="0">
                <a:latin typeface="Consolas"/>
                <a:cs typeface="Consolas"/>
              </a:rPr>
              <a:t> </a:t>
            </a:r>
            <a:r>
              <a:rPr sz="2000" spc="-85" dirty="0">
                <a:latin typeface="Consolas"/>
                <a:cs typeface="Consolas"/>
              </a:rPr>
              <a:t>hidden</a:t>
            </a:r>
            <a:r>
              <a:rPr sz="2000" spc="-210" dirty="0">
                <a:latin typeface="Consolas"/>
                <a:cs typeface="Consolas"/>
              </a:rPr>
              <a:t> </a:t>
            </a:r>
            <a:r>
              <a:rPr sz="2000" spc="-70" dirty="0">
                <a:latin typeface="Consolas"/>
                <a:cs typeface="Consolas"/>
              </a:rPr>
              <a:t>and</a:t>
            </a:r>
            <a:r>
              <a:rPr sz="2000" spc="-195" dirty="0">
                <a:latin typeface="Consolas"/>
                <a:cs typeface="Consolas"/>
              </a:rPr>
              <a:t> </a:t>
            </a:r>
            <a:r>
              <a:rPr sz="2000" spc="-75" dirty="0">
                <a:latin typeface="Consolas"/>
                <a:cs typeface="Consolas"/>
              </a:rPr>
              <a:t>one</a:t>
            </a:r>
            <a:r>
              <a:rPr sz="2000" spc="-200" dirty="0">
                <a:latin typeface="Consolas"/>
                <a:cs typeface="Consolas"/>
              </a:rPr>
              <a:t> </a:t>
            </a:r>
            <a:r>
              <a:rPr sz="2000" spc="-85" dirty="0">
                <a:latin typeface="Consolas"/>
                <a:cs typeface="Consolas"/>
              </a:rPr>
              <a:t>output</a:t>
            </a:r>
            <a:r>
              <a:rPr sz="2000" spc="-204" dirty="0">
                <a:latin typeface="Consolas"/>
                <a:cs typeface="Consolas"/>
              </a:rPr>
              <a:t> </a:t>
            </a:r>
            <a:r>
              <a:rPr sz="2000" spc="-80" dirty="0">
                <a:latin typeface="Consolas"/>
                <a:cs typeface="Consolas"/>
              </a:rPr>
              <a:t>with</a:t>
            </a:r>
            <a:r>
              <a:rPr sz="2000" spc="-195" dirty="0">
                <a:latin typeface="Consolas"/>
                <a:cs typeface="Consolas"/>
              </a:rPr>
              <a:t> </a:t>
            </a:r>
            <a:r>
              <a:rPr sz="2000" spc="-70" dirty="0">
                <a:latin typeface="Consolas"/>
                <a:cs typeface="Consolas"/>
              </a:rPr>
              <a:t>50, </a:t>
            </a:r>
            <a:r>
              <a:rPr sz="2000" spc="-1085" dirty="0">
                <a:latin typeface="Consolas"/>
                <a:cs typeface="Consolas"/>
              </a:rPr>
              <a:t> </a:t>
            </a:r>
            <a:r>
              <a:rPr sz="2000" spc="-95" dirty="0">
                <a:latin typeface="Consolas"/>
                <a:cs typeface="Consolas"/>
              </a:rPr>
              <a:t>1</a:t>
            </a:r>
            <a:r>
              <a:rPr sz="2000" dirty="0">
                <a:latin typeface="Consolas"/>
                <a:cs typeface="Consolas"/>
              </a:rPr>
              <a:t>0</a:t>
            </a:r>
            <a:r>
              <a:rPr sz="2000" spc="-210" dirty="0">
                <a:latin typeface="Consolas"/>
                <a:cs typeface="Consolas"/>
              </a:rPr>
              <a:t> </a:t>
            </a:r>
            <a:r>
              <a:rPr sz="2000" spc="-95" dirty="0">
                <a:latin typeface="Consolas"/>
                <a:cs typeface="Consolas"/>
              </a:rPr>
              <a:t>n</a:t>
            </a:r>
            <a:r>
              <a:rPr sz="2000" spc="-110" dirty="0">
                <a:latin typeface="Consolas"/>
                <a:cs typeface="Consolas"/>
              </a:rPr>
              <a:t>eu</a:t>
            </a:r>
            <a:r>
              <a:rPr sz="2000" spc="-95" dirty="0">
                <a:latin typeface="Consolas"/>
                <a:cs typeface="Consolas"/>
              </a:rPr>
              <a:t>r</a:t>
            </a:r>
            <a:r>
              <a:rPr sz="2000" spc="-110" dirty="0">
                <a:latin typeface="Consolas"/>
                <a:cs typeface="Consolas"/>
              </a:rPr>
              <a:t>on</a:t>
            </a:r>
            <a:r>
              <a:rPr sz="2000" dirty="0">
                <a:latin typeface="Consolas"/>
                <a:cs typeface="Consolas"/>
              </a:rPr>
              <a:t>s</a:t>
            </a:r>
            <a:r>
              <a:rPr sz="2000" spc="-200" dirty="0">
                <a:latin typeface="Consolas"/>
                <a:cs typeface="Consolas"/>
              </a:rPr>
              <a:t> </a:t>
            </a:r>
            <a:r>
              <a:rPr sz="2000" spc="-110" dirty="0">
                <a:latin typeface="Consolas"/>
                <a:cs typeface="Consolas"/>
              </a:rPr>
              <a:t>r</a:t>
            </a:r>
            <a:r>
              <a:rPr sz="2000" spc="-95" dirty="0">
                <a:latin typeface="Consolas"/>
                <a:cs typeface="Consolas"/>
              </a:rPr>
              <a:t>e</a:t>
            </a:r>
            <a:r>
              <a:rPr sz="2000" spc="-110" dirty="0">
                <a:latin typeface="Consolas"/>
                <a:cs typeface="Consolas"/>
              </a:rPr>
              <a:t>sp</a:t>
            </a:r>
            <a:r>
              <a:rPr sz="2000" spc="-95" dirty="0">
                <a:latin typeface="Consolas"/>
                <a:cs typeface="Consolas"/>
              </a:rPr>
              <a:t>e</a:t>
            </a:r>
            <a:r>
              <a:rPr sz="2000" spc="-110" dirty="0">
                <a:latin typeface="Consolas"/>
                <a:cs typeface="Consolas"/>
              </a:rPr>
              <a:t>ct</a:t>
            </a:r>
            <a:r>
              <a:rPr sz="2000" spc="-95" dirty="0">
                <a:latin typeface="Consolas"/>
                <a:cs typeface="Consolas"/>
              </a:rPr>
              <a:t>i</a:t>
            </a:r>
            <a:r>
              <a:rPr sz="2000" spc="-110" dirty="0">
                <a:latin typeface="Consolas"/>
                <a:cs typeface="Consolas"/>
              </a:rPr>
              <a:t>v</a:t>
            </a:r>
            <a:r>
              <a:rPr sz="2000" dirty="0">
                <a:latin typeface="Consolas"/>
                <a:cs typeface="Consolas"/>
              </a:rPr>
              <a:t>e</a:t>
            </a:r>
            <a:endParaRPr sz="2000">
              <a:latin typeface="Consolas"/>
              <a:cs typeface="Consolas"/>
            </a:endParaRPr>
          </a:p>
        </p:txBody>
      </p:sp>
      <p:pic>
        <p:nvPicPr>
          <p:cNvPr id="3" name="object 3"/>
          <p:cNvPicPr/>
          <p:nvPr/>
        </p:nvPicPr>
        <p:blipFill>
          <a:blip r:embed="rId2" cstate="print"/>
          <a:stretch>
            <a:fillRect/>
          </a:stretch>
        </p:blipFill>
        <p:spPr>
          <a:xfrm>
            <a:off x="988248" y="1215998"/>
            <a:ext cx="7216140" cy="414375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33406">
              <a:spcBef>
                <a:spcPts val="13"/>
              </a:spcBef>
            </a:pPr>
            <a:fld id="{81D60167-4931-47E6-BA6A-407CBD079E47}" type="slidenum">
              <a:rPr lang="en-US" spc="-4" smtClean="0"/>
              <a:pPr marL="33406">
                <a:spcBef>
                  <a:spcPts val="13"/>
                </a:spcBef>
              </a:pPr>
              <a:t>59</a:t>
            </a:fld>
            <a:endParaRPr lang="en-US" spc="-4" dirty="0"/>
          </a:p>
        </p:txBody>
      </p:sp>
      <p:sp>
        <p:nvSpPr>
          <p:cNvPr id="3" name="Title 1"/>
          <p:cNvSpPr txBox="1">
            <a:spLocks/>
          </p:cNvSpPr>
          <p:nvPr/>
        </p:nvSpPr>
        <p:spPr>
          <a:xfrm>
            <a:off x="792770" y="801060"/>
            <a:ext cx="7232665" cy="5394192"/>
          </a:xfrm>
          <a:prstGeom prst="rect">
            <a:avLst/>
          </a:prstGeom>
        </p:spPr>
        <p:txBody>
          <a:bodyPr lIns="80175" tIns="40087" rIns="80175" bIns="40087"/>
          <a:lstStyle/>
          <a:p>
            <a:pPr marL="400873" indent="-400873" algn="just">
              <a:buFont typeface="+mj-lt"/>
              <a:buAutoNum type="arabicPeriod"/>
            </a:pPr>
            <a:r>
              <a:rPr lang="en-US" sz="2100" dirty="0" smtClean="0">
                <a:latin typeface="Times New Roman" pitchFamily="18" charset="0"/>
                <a:cs typeface="Times New Roman" pitchFamily="18" charset="0"/>
              </a:rPr>
              <a:t>The architecture of the second network (three layers) as illustrated in next slide also is the same as the architecture of the first network except that there are an additional hidden layer rather than one hidden layer. </a:t>
            </a:r>
          </a:p>
          <a:p>
            <a:pPr marL="400873" indent="-400873" algn="just">
              <a:buFont typeface="+mj-lt"/>
              <a:buAutoNum type="arabicPeriod"/>
            </a:pPr>
            <a:r>
              <a:rPr lang="en-US" sz="2100" dirty="0" smtClean="0">
                <a:latin typeface="Times New Roman" pitchFamily="18" charset="0"/>
                <a:cs typeface="Times New Roman" pitchFamily="18" charset="0"/>
              </a:rPr>
              <a:t>The input vector also consists of 600 inputs.</a:t>
            </a:r>
          </a:p>
          <a:p>
            <a:pPr marL="400873" indent="-400873" algn="just">
              <a:buFont typeface="+mj-lt"/>
              <a:buAutoNum type="arabicPeriod"/>
            </a:pPr>
            <a:r>
              <a:rPr lang="en-US" sz="2100" dirty="0" smtClean="0">
                <a:latin typeface="Times New Roman" pitchFamily="18" charset="0"/>
                <a:cs typeface="Times New Roman" pitchFamily="18" charset="0"/>
              </a:rPr>
              <a:t>There are two hidden layers, the first consists of 250 neurons and the second consists of 6 neurons. The output layer also consists of 10 neurons. </a:t>
            </a:r>
          </a:p>
          <a:p>
            <a:pPr marL="400873" indent="-400873" algn="just">
              <a:buFont typeface="+mj-lt"/>
              <a:buAutoNum type="arabicPeriod"/>
            </a:pPr>
            <a:r>
              <a:rPr lang="en-US" sz="2100" dirty="0" smtClean="0">
                <a:latin typeface="Times New Roman" pitchFamily="18" charset="0"/>
                <a:cs typeface="Times New Roman" pitchFamily="18" charset="0"/>
              </a:rPr>
              <a:t>Also the same as in the first network, each neuron is used to correspond to one of the possible digits that might be considered.</a:t>
            </a:r>
            <a:endParaRPr lang="en-US" sz="2100" b="1" kern="0" dirty="0">
              <a:solidFill>
                <a:sysClr val="windowText" lastClr="000000"/>
              </a:solidFill>
              <a:latin typeface="Times New Roman" pitchFamily="18" charset="0"/>
              <a:ea typeface="+mj-ea"/>
              <a:cs typeface="Times New Roman" pitchFamily="18" charset="0"/>
            </a:endParaRPr>
          </a:p>
        </p:txBody>
      </p:sp>
      <p:sp>
        <p:nvSpPr>
          <p:cNvPr id="4" name="Title 1"/>
          <p:cNvSpPr txBox="1">
            <a:spLocks/>
          </p:cNvSpPr>
          <p:nvPr/>
        </p:nvSpPr>
        <p:spPr>
          <a:xfrm>
            <a:off x="597292" y="0"/>
            <a:ext cx="5193271" cy="524435"/>
          </a:xfrm>
          <a:prstGeom prst="rect">
            <a:avLst/>
          </a:prstGeom>
        </p:spPr>
        <p:txBody>
          <a:bodyPr lIns="80175" tIns="40087" rIns="80175" bIns="40087"/>
          <a:lstStyle/>
          <a:p>
            <a:pPr defTabSz="801746">
              <a:defRPr/>
            </a:pPr>
            <a:r>
              <a:rPr lang="en-US" sz="3500" b="1" kern="0" spc="-50" dirty="0" smtClean="0">
                <a:solidFill>
                  <a:sysClr val="windowText" lastClr="000000"/>
                </a:solidFill>
                <a:latin typeface="+mj-lt"/>
                <a:ea typeface="+mj-ea"/>
                <a:cs typeface="Times New Roman"/>
              </a:rPr>
              <a:t>Three</a:t>
            </a:r>
            <a:r>
              <a:rPr lang="en-US" sz="3500" b="1" kern="0" spc="-15" dirty="0" smtClean="0">
                <a:solidFill>
                  <a:sysClr val="windowText" lastClr="000000"/>
                </a:solidFill>
                <a:latin typeface="+mj-lt"/>
                <a:ea typeface="+mj-ea"/>
                <a:cs typeface="Times New Roman"/>
              </a:rPr>
              <a:t> </a:t>
            </a:r>
            <a:r>
              <a:rPr lang="en-US" sz="3500" b="1" kern="0" spc="-5" dirty="0" smtClean="0">
                <a:solidFill>
                  <a:sysClr val="windowText" lastClr="000000"/>
                </a:solidFill>
                <a:latin typeface="+mj-lt"/>
                <a:ea typeface="+mj-ea"/>
                <a:cs typeface="Times New Roman"/>
              </a:rPr>
              <a:t>Layer</a:t>
            </a:r>
            <a:r>
              <a:rPr lang="en-US" sz="3500" b="1" kern="0" spc="-15" dirty="0" smtClean="0">
                <a:solidFill>
                  <a:sysClr val="windowText" lastClr="000000"/>
                </a:solidFill>
                <a:latin typeface="+mj-lt"/>
                <a:ea typeface="+mj-ea"/>
                <a:cs typeface="Times New Roman"/>
              </a:rPr>
              <a:t> </a:t>
            </a:r>
            <a:r>
              <a:rPr lang="en-US" sz="3500" b="1" kern="0" dirty="0" smtClean="0">
                <a:solidFill>
                  <a:sysClr val="windowText" lastClr="000000"/>
                </a:solidFill>
                <a:latin typeface="+mj-lt"/>
                <a:ea typeface="+mj-ea"/>
                <a:cs typeface="Times New Roman"/>
              </a:rPr>
              <a:t>Network</a:t>
            </a:r>
            <a:r>
              <a:rPr lang="en-US" sz="3500" b="1" kern="0" spc="-40" dirty="0" smtClean="0">
                <a:solidFill>
                  <a:sysClr val="windowText" lastClr="000000"/>
                </a:solidFill>
                <a:latin typeface="+mj-lt"/>
                <a:ea typeface="+mj-ea"/>
                <a:cs typeface="Times New Roman"/>
              </a:rPr>
              <a:t> </a:t>
            </a:r>
            <a:r>
              <a:rPr lang="en-US" sz="3500" b="1" kern="0" dirty="0" smtClean="0">
                <a:solidFill>
                  <a:sysClr val="windowText" lastClr="000000"/>
                </a:solidFill>
                <a:latin typeface="+mj-lt"/>
                <a:ea typeface="+mj-ea"/>
                <a:cs typeface="Times New Roman"/>
              </a:rPr>
              <a:t>Model</a:t>
            </a:r>
            <a:br>
              <a:rPr lang="en-US" sz="3500" b="1" kern="0" dirty="0" smtClean="0">
                <a:solidFill>
                  <a:sysClr val="windowText" lastClr="000000"/>
                </a:solidFill>
                <a:latin typeface="+mj-lt"/>
                <a:ea typeface="+mj-ea"/>
                <a:cs typeface="Times New Roman"/>
              </a:rPr>
            </a:br>
            <a:endParaRPr lang="en-US" sz="3500" b="1" kern="0" dirty="0">
              <a:solidFill>
                <a:sysClr val="windowText" lastClr="000000"/>
              </a:solidFill>
              <a:latin typeface="+mj-lt"/>
              <a:ea typeface="+mj-ea"/>
              <a:cs typeface="+mj-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 </a:t>
            </a:r>
            <a:endParaRPr lang="en-US" dirty="0"/>
          </a:p>
        </p:txBody>
      </p:sp>
      <p:sp>
        <p:nvSpPr>
          <p:cNvPr id="3" name="Content Placeholder 2"/>
          <p:cNvSpPr>
            <a:spLocks noGrp="1"/>
          </p:cNvSpPr>
          <p:nvPr>
            <p:ph idx="1"/>
          </p:nvPr>
        </p:nvSpPr>
        <p:spPr/>
        <p:txBody>
          <a:bodyPr>
            <a:normAutofit/>
          </a:bodyPr>
          <a:lstStyle/>
          <a:p>
            <a:pPr algn="just"/>
            <a:r>
              <a:rPr lang="en-US" sz="2400" dirty="0" smtClean="0">
                <a:latin typeface="Times New Roman" pitchFamily="18" charset="0"/>
                <a:cs typeface="Times New Roman" pitchFamily="18" charset="0"/>
              </a:rPr>
              <a:t>The basic goal was to break the logical reasoning process into a scattered network where each 'network unit' would inter-communicate and make a decision based on its analysis of the problem to be solved.</a:t>
            </a:r>
          </a:p>
          <a:p>
            <a:pPr algn="just"/>
            <a:r>
              <a:rPr lang="en-US" sz="2400" dirty="0" smtClean="0">
                <a:latin typeface="Times New Roman" pitchFamily="18" charset="0"/>
                <a:cs typeface="Times New Roman" pitchFamily="18" charset="0"/>
              </a:rPr>
              <a:t>With the advent of the Human Genome Project , the area of bioinformatics, especially </a:t>
            </a:r>
            <a:r>
              <a:rPr lang="en-US" sz="2400" u="sng" dirty="0" smtClean="0">
                <a:solidFill>
                  <a:srgbClr val="FF0000"/>
                </a:solidFill>
                <a:latin typeface="Times New Roman" pitchFamily="18" charset="0"/>
                <a:cs typeface="Times New Roman" pitchFamily="18" charset="0"/>
              </a:rPr>
              <a:t>protein sequencing</a:t>
            </a:r>
            <a:r>
              <a:rPr lang="en-US" sz="2400" dirty="0" smtClean="0">
                <a:latin typeface="Times New Roman" pitchFamily="18" charset="0"/>
                <a:cs typeface="Times New Roman" pitchFamily="18" charset="0"/>
              </a:rPr>
              <a:t>, has become a major target for neural networks.</a:t>
            </a:r>
          </a:p>
          <a:p>
            <a:pPr algn="just"/>
            <a:r>
              <a:rPr lang="en-US" sz="2400" b="1" u="sng" dirty="0" smtClean="0">
                <a:latin typeface="Times New Roman" pitchFamily="18" charset="0"/>
                <a:cs typeface="Times New Roman" pitchFamily="18" charset="0"/>
              </a:rPr>
              <a:t>Protein sequencing </a:t>
            </a:r>
            <a:r>
              <a:rPr lang="en-US" sz="2400" dirty="0" smtClean="0">
                <a:latin typeface="Times New Roman" pitchFamily="18" charset="0"/>
                <a:cs typeface="Times New Roman" pitchFamily="18" charset="0"/>
              </a:rPr>
              <a:t>is the practical process of determining the amino acid sequence of all or part of a protein.</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6</a:t>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48884" y="1"/>
            <a:ext cx="7162165" cy="628376"/>
          </a:xfrm>
          <a:prstGeom prst="rect">
            <a:avLst/>
          </a:prstGeom>
        </p:spPr>
        <p:txBody>
          <a:bodyPr vert="horz" wrap="square" lIns="0" tIns="12699" rIns="0" bIns="0" rtlCol="0">
            <a:spAutoFit/>
          </a:bodyPr>
          <a:lstStyle/>
          <a:p>
            <a:pPr marL="12699" marR="5079">
              <a:spcBef>
                <a:spcPts val="100"/>
              </a:spcBef>
            </a:pPr>
            <a:r>
              <a:rPr sz="2000" spc="-80" smtClean="0">
                <a:latin typeface="Times New Roman"/>
                <a:cs typeface="Times New Roman"/>
              </a:rPr>
              <a:t>Three</a:t>
            </a:r>
            <a:r>
              <a:rPr sz="2000" spc="-225" smtClean="0">
                <a:latin typeface="Times New Roman"/>
                <a:cs typeface="Times New Roman"/>
              </a:rPr>
              <a:t> </a:t>
            </a:r>
            <a:r>
              <a:rPr sz="2000" spc="-85" dirty="0">
                <a:latin typeface="Times New Roman"/>
                <a:cs typeface="Times New Roman"/>
              </a:rPr>
              <a:t>layers</a:t>
            </a:r>
            <a:r>
              <a:rPr sz="2000" spc="-229" dirty="0">
                <a:latin typeface="Times New Roman"/>
                <a:cs typeface="Times New Roman"/>
              </a:rPr>
              <a:t> </a:t>
            </a:r>
            <a:r>
              <a:rPr sz="2000" spc="-90" dirty="0">
                <a:latin typeface="Times New Roman"/>
                <a:cs typeface="Times New Roman"/>
              </a:rPr>
              <a:t>network,</a:t>
            </a:r>
            <a:r>
              <a:rPr sz="2000" spc="-225" dirty="0">
                <a:latin typeface="Times New Roman"/>
                <a:cs typeface="Times New Roman"/>
              </a:rPr>
              <a:t> </a:t>
            </a:r>
            <a:r>
              <a:rPr sz="2000" spc="-65" dirty="0">
                <a:latin typeface="Times New Roman"/>
                <a:cs typeface="Times New Roman"/>
              </a:rPr>
              <a:t>two</a:t>
            </a:r>
            <a:r>
              <a:rPr sz="2000" spc="-215" dirty="0">
                <a:latin typeface="Times New Roman"/>
                <a:cs typeface="Times New Roman"/>
              </a:rPr>
              <a:t> </a:t>
            </a:r>
            <a:r>
              <a:rPr sz="2000" spc="-85" dirty="0">
                <a:latin typeface="Times New Roman"/>
                <a:cs typeface="Times New Roman"/>
              </a:rPr>
              <a:t>hidden</a:t>
            </a:r>
            <a:r>
              <a:rPr sz="2000" spc="-220" dirty="0">
                <a:latin typeface="Times New Roman"/>
                <a:cs typeface="Times New Roman"/>
              </a:rPr>
              <a:t> </a:t>
            </a:r>
            <a:r>
              <a:rPr sz="2000" spc="-65" dirty="0">
                <a:latin typeface="Times New Roman"/>
                <a:cs typeface="Times New Roman"/>
              </a:rPr>
              <a:t>and</a:t>
            </a:r>
            <a:r>
              <a:rPr sz="2000" spc="-210" dirty="0">
                <a:latin typeface="Times New Roman"/>
                <a:cs typeface="Times New Roman"/>
              </a:rPr>
              <a:t> </a:t>
            </a:r>
            <a:r>
              <a:rPr sz="2000" spc="-65" dirty="0">
                <a:latin typeface="Times New Roman"/>
                <a:cs typeface="Times New Roman"/>
              </a:rPr>
              <a:t>one</a:t>
            </a:r>
            <a:r>
              <a:rPr sz="2000" spc="-225" dirty="0">
                <a:latin typeface="Times New Roman"/>
                <a:cs typeface="Times New Roman"/>
              </a:rPr>
              <a:t> </a:t>
            </a:r>
            <a:r>
              <a:rPr sz="2000" spc="-85" dirty="0">
                <a:latin typeface="Times New Roman"/>
                <a:cs typeface="Times New Roman"/>
              </a:rPr>
              <a:t>output,</a:t>
            </a:r>
            <a:r>
              <a:rPr sz="2000" spc="-235" dirty="0">
                <a:latin typeface="Times New Roman"/>
                <a:cs typeface="Times New Roman"/>
              </a:rPr>
              <a:t> </a:t>
            </a:r>
            <a:r>
              <a:rPr sz="2000" spc="-75" dirty="0">
                <a:latin typeface="Times New Roman"/>
                <a:cs typeface="Times New Roman"/>
              </a:rPr>
              <a:t>with</a:t>
            </a:r>
            <a:r>
              <a:rPr sz="2000" spc="-210" dirty="0">
                <a:latin typeface="Times New Roman"/>
                <a:cs typeface="Times New Roman"/>
              </a:rPr>
              <a:t> </a:t>
            </a:r>
            <a:r>
              <a:rPr sz="2000" spc="-90" dirty="0">
                <a:latin typeface="Times New Roman"/>
                <a:cs typeface="Times New Roman"/>
              </a:rPr>
              <a:t>250,6,10</a:t>
            </a:r>
            <a:r>
              <a:rPr sz="2000" spc="-240" dirty="0">
                <a:latin typeface="Times New Roman"/>
                <a:cs typeface="Times New Roman"/>
              </a:rPr>
              <a:t> </a:t>
            </a:r>
            <a:r>
              <a:rPr sz="2000" spc="-85" dirty="0">
                <a:latin typeface="Times New Roman"/>
                <a:cs typeface="Times New Roman"/>
              </a:rPr>
              <a:t>neurons </a:t>
            </a:r>
            <a:r>
              <a:rPr sz="2000" spc="-484" dirty="0">
                <a:latin typeface="Times New Roman"/>
                <a:cs typeface="Times New Roman"/>
              </a:rPr>
              <a:t> </a:t>
            </a:r>
            <a:r>
              <a:rPr sz="2000" spc="-95" dirty="0">
                <a:latin typeface="Times New Roman"/>
                <a:cs typeface="Times New Roman"/>
              </a:rPr>
              <a:t>respectively</a:t>
            </a:r>
            <a:r>
              <a:rPr sz="2000" spc="-250" dirty="0">
                <a:latin typeface="Times New Roman"/>
                <a:cs typeface="Times New Roman"/>
              </a:rPr>
              <a:t> </a:t>
            </a:r>
            <a:r>
              <a:rPr sz="2000" spc="-65" dirty="0">
                <a:latin typeface="Times New Roman"/>
                <a:cs typeface="Times New Roman"/>
              </a:rPr>
              <a:t>for</a:t>
            </a:r>
            <a:r>
              <a:rPr sz="2000" spc="-220" dirty="0">
                <a:latin typeface="Times New Roman"/>
                <a:cs typeface="Times New Roman"/>
              </a:rPr>
              <a:t> </a:t>
            </a:r>
            <a:r>
              <a:rPr sz="2000" spc="-75" dirty="0">
                <a:latin typeface="Times New Roman"/>
                <a:cs typeface="Times New Roman"/>
              </a:rPr>
              <a:t>each</a:t>
            </a:r>
            <a:r>
              <a:rPr sz="2000" spc="-220" dirty="0">
                <a:latin typeface="Times New Roman"/>
                <a:cs typeface="Times New Roman"/>
              </a:rPr>
              <a:t> </a:t>
            </a:r>
            <a:r>
              <a:rPr sz="2000" spc="-100" dirty="0">
                <a:latin typeface="Times New Roman"/>
                <a:cs typeface="Times New Roman"/>
              </a:rPr>
              <a:t>layer.</a:t>
            </a:r>
            <a:endParaRPr sz="2000">
              <a:latin typeface="Times New Roman"/>
              <a:cs typeface="Times New Roman"/>
            </a:endParaRPr>
          </a:p>
        </p:txBody>
      </p:sp>
      <p:pic>
        <p:nvPicPr>
          <p:cNvPr id="3" name="object 3"/>
          <p:cNvPicPr/>
          <p:nvPr/>
        </p:nvPicPr>
        <p:blipFill>
          <a:blip r:embed="rId2" cstate="print"/>
          <a:stretch>
            <a:fillRect/>
          </a:stretch>
        </p:blipFill>
        <p:spPr>
          <a:xfrm>
            <a:off x="792770" y="1215998"/>
            <a:ext cx="7786116" cy="435711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33406">
              <a:spcBef>
                <a:spcPts val="13"/>
              </a:spcBef>
            </a:pPr>
            <a:fld id="{81D60167-4931-47E6-BA6A-407CBD079E47}" type="slidenum">
              <a:rPr lang="en-US" spc="-4" smtClean="0"/>
              <a:pPr marL="33406">
                <a:spcBef>
                  <a:spcPts val="13"/>
                </a:spcBef>
              </a:pPr>
              <a:t>61</a:t>
            </a:fld>
            <a:endParaRPr lang="en-US" spc="-4" dirty="0"/>
          </a:p>
        </p:txBody>
      </p:sp>
      <p:sp>
        <p:nvSpPr>
          <p:cNvPr id="3" name="Rectangle 2"/>
          <p:cNvSpPr/>
          <p:nvPr/>
        </p:nvSpPr>
        <p:spPr>
          <a:xfrm>
            <a:off x="466974" y="1008530"/>
            <a:ext cx="8220912" cy="4235941"/>
          </a:xfrm>
          <a:prstGeom prst="rect">
            <a:avLst/>
          </a:prstGeom>
        </p:spPr>
        <p:txBody>
          <a:bodyPr wrap="square" lIns="80175" tIns="40087" rIns="80175" bIns="40087">
            <a:spAutoFit/>
          </a:bodyPr>
          <a:lstStyle/>
          <a:p>
            <a:pPr marL="400873" indent="-400873" algn="just">
              <a:buFont typeface="+mj-lt"/>
              <a:buAutoNum type="arabicPeriod"/>
            </a:pPr>
            <a:r>
              <a:rPr lang="en-US" dirty="0" smtClean="0">
                <a:latin typeface="Times New Roman" pitchFamily="18" charset="0"/>
                <a:cs typeface="Times New Roman" pitchFamily="18" charset="0"/>
              </a:rPr>
              <a:t>Both networks are fully connected feed forward network, which means activation travels in a direction from the input layer to the output layer and the units in one layer are connected to every other unit in the next layer up. </a:t>
            </a:r>
          </a:p>
          <a:p>
            <a:pPr marL="400873" indent="-400873" algn="just">
              <a:buFont typeface="+mj-lt"/>
              <a:buAutoNum type="arabicPeriod"/>
            </a:pPr>
            <a:r>
              <a:rPr lang="en-US" dirty="0" smtClean="0">
                <a:latin typeface="Times New Roman" pitchFamily="18" charset="0"/>
                <a:cs typeface="Times New Roman" pitchFamily="18" charset="0"/>
              </a:rPr>
              <a:t>The back propagation algorithm consists of three stages. The first is the </a:t>
            </a:r>
            <a:r>
              <a:rPr lang="en-US" b="1" u="sng" dirty="0" smtClean="0">
                <a:latin typeface="Times New Roman" pitchFamily="18" charset="0"/>
                <a:cs typeface="Times New Roman" pitchFamily="18" charset="0"/>
              </a:rPr>
              <a:t>forward phase</a:t>
            </a:r>
            <a:r>
              <a:rPr lang="en-US" dirty="0" smtClean="0">
                <a:latin typeface="Times New Roman" pitchFamily="18" charset="0"/>
                <a:cs typeface="Times New Roman" pitchFamily="18" charset="0"/>
              </a:rPr>
              <a:t>, spread inputs from the input layer to the output layer through hidden layer to provide outputs. </a:t>
            </a:r>
          </a:p>
          <a:p>
            <a:pPr marL="400873" indent="-400873" algn="just">
              <a:buFont typeface="+mj-lt"/>
              <a:buAutoNum type="arabicPeriod"/>
            </a:pPr>
            <a:r>
              <a:rPr lang="en-US" dirty="0" smtClean="0">
                <a:latin typeface="Times New Roman" pitchFamily="18" charset="0"/>
                <a:cs typeface="Times New Roman" pitchFamily="18" charset="0"/>
              </a:rPr>
              <a:t>The second is the </a:t>
            </a:r>
            <a:r>
              <a:rPr lang="en-US" b="1" u="sng" dirty="0" smtClean="0">
                <a:latin typeface="Times New Roman" pitchFamily="18" charset="0"/>
                <a:cs typeface="Times New Roman" pitchFamily="18" charset="0"/>
              </a:rPr>
              <a:t>backward stage,</a:t>
            </a:r>
            <a:r>
              <a:rPr lang="en-US" dirty="0" smtClean="0">
                <a:latin typeface="Times New Roman" pitchFamily="18" charset="0"/>
                <a:cs typeface="Times New Roman" pitchFamily="18" charset="0"/>
              </a:rPr>
              <a:t> calculate and propagate back of the associated error from the output layer to the input layer through hidden layer. </a:t>
            </a:r>
          </a:p>
          <a:p>
            <a:pPr marL="400873" indent="-400873" algn="just">
              <a:buFont typeface="+mj-lt"/>
              <a:buAutoNum type="arabicPeriod"/>
            </a:pPr>
            <a:r>
              <a:rPr lang="en-US" dirty="0" smtClean="0">
                <a:latin typeface="Times New Roman" pitchFamily="18" charset="0"/>
                <a:cs typeface="Times New Roman" pitchFamily="18" charset="0"/>
              </a:rPr>
              <a:t>And the third stage is the </a:t>
            </a:r>
            <a:r>
              <a:rPr lang="en-US" b="1" u="sng" dirty="0" smtClean="0">
                <a:latin typeface="Times New Roman" pitchFamily="18" charset="0"/>
                <a:cs typeface="Times New Roman" pitchFamily="18" charset="0"/>
              </a:rPr>
              <a:t>adjustment of the weights.</a:t>
            </a:r>
            <a:r>
              <a:rPr lang="en-US" dirty="0" smtClean="0">
                <a:latin typeface="Times New Roman" pitchFamily="18" charset="0"/>
                <a:cs typeface="Times New Roman" pitchFamily="18" charset="0"/>
              </a:rPr>
              <a:t> </a:t>
            </a:r>
          </a:p>
          <a:p>
            <a:pPr marL="400873" indent="-400873" algn="just">
              <a:buFont typeface="+mj-lt"/>
              <a:buAutoNum type="arabicPeriod"/>
            </a:pPr>
            <a:r>
              <a:rPr lang="en-US" dirty="0" smtClean="0">
                <a:latin typeface="Times New Roman" pitchFamily="18" charset="0"/>
                <a:cs typeface="Times New Roman" pitchFamily="18" charset="0"/>
              </a:rPr>
              <a:t>The backward stage is similar to the forward stage except that error values are propagated back through the network to determine how the weights are to be changed during training.</a:t>
            </a:r>
          </a:p>
          <a:p>
            <a:pPr marL="400873" indent="-400873" algn="just">
              <a:buFont typeface="+mj-lt"/>
              <a:buAutoNum type="arabicPeriod"/>
            </a:pPr>
            <a:r>
              <a:rPr lang="en-US" dirty="0" smtClean="0">
                <a:latin typeface="Times New Roman" pitchFamily="18" charset="0"/>
                <a:cs typeface="Times New Roman" pitchFamily="18" charset="0"/>
              </a:rPr>
              <a:t> During training each input pattern will have an associated target pattern. After training, application of the net involves only the computations of the feed forward stage.</a:t>
            </a:r>
            <a:endParaRPr lang="en-US" dirty="0">
              <a:latin typeface="Times New Roman" pitchFamily="18" charset="0"/>
              <a:cs typeface="Times New Roman" pitchFamily="18" charset="0"/>
            </a:endParaRPr>
          </a:p>
        </p:txBody>
      </p:sp>
      <p:sp>
        <p:nvSpPr>
          <p:cNvPr id="4" name="Title 1"/>
          <p:cNvSpPr txBox="1">
            <a:spLocks/>
          </p:cNvSpPr>
          <p:nvPr/>
        </p:nvSpPr>
        <p:spPr>
          <a:xfrm>
            <a:off x="597292" y="0"/>
            <a:ext cx="5193271" cy="524435"/>
          </a:xfrm>
          <a:prstGeom prst="rect">
            <a:avLst/>
          </a:prstGeom>
        </p:spPr>
        <p:txBody>
          <a:bodyPr lIns="80175" tIns="40087" rIns="80175" bIns="40087"/>
          <a:lstStyle/>
          <a:p>
            <a:pPr defTabSz="801746">
              <a:defRPr/>
            </a:pPr>
            <a:r>
              <a:rPr lang="en-US" sz="3500" b="1" kern="0" spc="-50" dirty="0" smtClean="0">
                <a:solidFill>
                  <a:sysClr val="windowText" lastClr="000000"/>
                </a:solidFill>
                <a:latin typeface="+mj-lt"/>
                <a:ea typeface="+mj-ea"/>
                <a:cs typeface="Times New Roman"/>
              </a:rPr>
              <a:t>Continued…</a:t>
            </a:r>
            <a:endParaRPr lang="en-US" sz="3500" b="1" kern="0" dirty="0">
              <a:solidFill>
                <a:sysClr val="windowText" lastClr="000000"/>
              </a:solidFill>
              <a:latin typeface="+mj-lt"/>
              <a:ea typeface="+mj-ea"/>
              <a:cs typeface="+mj-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6207" y="2125981"/>
            <a:ext cx="7777016" cy="558653"/>
          </a:xfrm>
        </p:spPr>
        <p:txBody>
          <a:bodyPr>
            <a:noAutofit/>
          </a:bodyPr>
          <a:lstStyle/>
          <a:p>
            <a:pPr algn="ctr"/>
            <a:r>
              <a:rPr lang="en-US" sz="3500" b="1" dirty="0" smtClean="0"/>
              <a:t>Printed character recognition(Pattern Recognition)</a:t>
            </a:r>
            <a:endParaRPr lang="en-US" sz="3500" b="1" dirty="0"/>
          </a:p>
        </p:txBody>
      </p:sp>
      <p:sp>
        <p:nvSpPr>
          <p:cNvPr id="4" name="Slide Number Placeholder 3"/>
          <p:cNvSpPr>
            <a:spLocks noGrp="1"/>
          </p:cNvSpPr>
          <p:nvPr>
            <p:ph type="sldNum" sz="quarter" idx="12"/>
          </p:nvPr>
        </p:nvSpPr>
        <p:spPr/>
        <p:txBody>
          <a:bodyPr/>
          <a:lstStyle/>
          <a:p>
            <a:pPr marL="33406">
              <a:spcBef>
                <a:spcPts val="13"/>
              </a:spcBef>
            </a:pPr>
            <a:fld id="{81D60167-4931-47E6-BA6A-407CBD079E47}" type="slidenum">
              <a:rPr lang="en-US" spc="-4" smtClean="0"/>
              <a:pPr marL="33406">
                <a:spcBef>
                  <a:spcPts val="13"/>
                </a:spcBef>
              </a:pPr>
              <a:t>62</a:t>
            </a:fld>
            <a:endParaRPr lang="en-US" spc="-4"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62452" y="0"/>
            <a:ext cx="2044700" cy="571926"/>
          </a:xfrm>
          <a:prstGeom prst="rect">
            <a:avLst/>
          </a:prstGeom>
        </p:spPr>
        <p:txBody>
          <a:bodyPr vert="horz" wrap="square" lIns="0" tIns="12699" rIns="0" bIns="0" rtlCol="0">
            <a:spAutoFit/>
          </a:bodyPr>
          <a:lstStyle/>
          <a:p>
            <a:pPr marL="12699">
              <a:spcBef>
                <a:spcPts val="100"/>
              </a:spcBef>
            </a:pPr>
            <a:r>
              <a:rPr sz="3500" b="1" spc="-5" dirty="0">
                <a:cs typeface="Trebuchet MS"/>
              </a:rPr>
              <a:t>Definition</a:t>
            </a:r>
            <a:endParaRPr sz="3500" b="1">
              <a:cs typeface="Trebuchet MS"/>
            </a:endParaRPr>
          </a:p>
        </p:txBody>
      </p:sp>
      <p:sp>
        <p:nvSpPr>
          <p:cNvPr id="2" name="object 2"/>
          <p:cNvSpPr txBox="1">
            <a:spLocks noGrp="1"/>
          </p:cNvSpPr>
          <p:nvPr>
            <p:ph idx="1"/>
          </p:nvPr>
        </p:nvSpPr>
        <p:spPr>
          <a:xfrm>
            <a:off x="535304" y="1293096"/>
            <a:ext cx="8119915" cy="659154"/>
          </a:xfrm>
          <a:prstGeom prst="rect">
            <a:avLst/>
          </a:prstGeom>
        </p:spPr>
        <p:txBody>
          <a:bodyPr vert="horz" wrap="square" lIns="0" tIns="12699" rIns="0" bIns="0" rtlCol="0">
            <a:spAutoFit/>
          </a:bodyPr>
          <a:lstStyle/>
          <a:p>
            <a:pPr marL="12699" marR="5079" algn="just">
              <a:spcBef>
                <a:spcPts val="100"/>
              </a:spcBef>
            </a:pPr>
            <a:r>
              <a:rPr sz="2100" b="1" spc="-10" smtClean="0">
                <a:latin typeface="Times New Roman" pitchFamily="18" charset="0"/>
                <a:cs typeface="Times New Roman" pitchFamily="18" charset="0"/>
              </a:rPr>
              <a:t>Character </a:t>
            </a:r>
            <a:r>
              <a:rPr sz="2100" b="1" spc="-5">
                <a:latin typeface="Times New Roman" pitchFamily="18" charset="0"/>
                <a:cs typeface="Times New Roman" pitchFamily="18" charset="0"/>
              </a:rPr>
              <a:t>Recognition </a:t>
            </a:r>
            <a:r>
              <a:rPr sz="2100" spc="-5" smtClean="0">
                <a:latin typeface="Times New Roman" pitchFamily="18" charset="0"/>
                <a:cs typeface="Times New Roman" pitchFamily="18" charset="0"/>
              </a:rPr>
              <a:t>is </a:t>
            </a:r>
            <a:r>
              <a:rPr sz="2100" spc="-5" dirty="0">
                <a:latin typeface="Times New Roman" pitchFamily="18" charset="0"/>
                <a:cs typeface="Times New Roman" pitchFamily="18" charset="0"/>
              </a:rPr>
              <a:t>the </a:t>
            </a:r>
            <a:r>
              <a:rPr sz="2100" dirty="0">
                <a:latin typeface="Times New Roman" pitchFamily="18" charset="0"/>
                <a:cs typeface="Times New Roman" pitchFamily="18" charset="0"/>
              </a:rPr>
              <a:t> </a:t>
            </a:r>
            <a:r>
              <a:rPr sz="2100" spc="-5" dirty="0">
                <a:latin typeface="Times New Roman" pitchFamily="18" charset="0"/>
                <a:cs typeface="Times New Roman" pitchFamily="18" charset="0"/>
              </a:rPr>
              <a:t>mechanical</a:t>
            </a:r>
            <a:r>
              <a:rPr sz="2100" spc="20" dirty="0">
                <a:latin typeface="Times New Roman" pitchFamily="18" charset="0"/>
                <a:cs typeface="Times New Roman" pitchFamily="18" charset="0"/>
              </a:rPr>
              <a:t> </a:t>
            </a:r>
            <a:r>
              <a:rPr sz="2100" dirty="0">
                <a:latin typeface="Times New Roman" pitchFamily="18" charset="0"/>
                <a:cs typeface="Times New Roman" pitchFamily="18" charset="0"/>
              </a:rPr>
              <a:t>or</a:t>
            </a:r>
            <a:r>
              <a:rPr sz="2100" spc="10" dirty="0">
                <a:latin typeface="Times New Roman" pitchFamily="18" charset="0"/>
                <a:cs typeface="Times New Roman" pitchFamily="18" charset="0"/>
              </a:rPr>
              <a:t> </a:t>
            </a:r>
            <a:r>
              <a:rPr sz="2100" spc="-5" dirty="0">
                <a:latin typeface="Times New Roman" pitchFamily="18" charset="0"/>
                <a:cs typeface="Times New Roman" pitchFamily="18" charset="0"/>
              </a:rPr>
              <a:t>electronic</a:t>
            </a:r>
            <a:r>
              <a:rPr sz="2100" spc="30" dirty="0">
                <a:latin typeface="Times New Roman" pitchFamily="18" charset="0"/>
                <a:cs typeface="Times New Roman" pitchFamily="18" charset="0"/>
              </a:rPr>
              <a:t> </a:t>
            </a:r>
            <a:r>
              <a:rPr sz="2100" spc="-5" dirty="0">
                <a:latin typeface="Times New Roman" pitchFamily="18" charset="0"/>
                <a:cs typeface="Times New Roman" pitchFamily="18" charset="0"/>
              </a:rPr>
              <a:t>conversion</a:t>
            </a:r>
            <a:r>
              <a:rPr sz="2100" spc="15" dirty="0">
                <a:latin typeface="Times New Roman" pitchFamily="18" charset="0"/>
                <a:cs typeface="Times New Roman" pitchFamily="18" charset="0"/>
              </a:rPr>
              <a:t> </a:t>
            </a:r>
            <a:r>
              <a:rPr sz="2100" dirty="0">
                <a:latin typeface="Times New Roman" pitchFamily="18" charset="0"/>
                <a:cs typeface="Times New Roman" pitchFamily="18" charset="0"/>
              </a:rPr>
              <a:t>of</a:t>
            </a:r>
            <a:r>
              <a:rPr sz="2100" spc="5" dirty="0">
                <a:latin typeface="Times New Roman" pitchFamily="18" charset="0"/>
                <a:cs typeface="Times New Roman" pitchFamily="18" charset="0"/>
              </a:rPr>
              <a:t> </a:t>
            </a:r>
            <a:r>
              <a:rPr sz="2100" spc="-5" dirty="0">
                <a:latin typeface="Times New Roman" pitchFamily="18" charset="0"/>
                <a:cs typeface="Times New Roman" pitchFamily="18" charset="0"/>
              </a:rPr>
              <a:t>images</a:t>
            </a:r>
            <a:r>
              <a:rPr sz="2100" spc="10" dirty="0">
                <a:latin typeface="Times New Roman" pitchFamily="18" charset="0"/>
                <a:cs typeface="Times New Roman" pitchFamily="18" charset="0"/>
              </a:rPr>
              <a:t> </a:t>
            </a:r>
            <a:r>
              <a:rPr sz="2100" dirty="0">
                <a:latin typeface="Times New Roman" pitchFamily="18" charset="0"/>
                <a:cs typeface="Times New Roman" pitchFamily="18" charset="0"/>
              </a:rPr>
              <a:t>of </a:t>
            </a:r>
            <a:r>
              <a:rPr sz="2100" spc="5" dirty="0">
                <a:latin typeface="Times New Roman" pitchFamily="18" charset="0"/>
                <a:cs typeface="Times New Roman" pitchFamily="18" charset="0"/>
              </a:rPr>
              <a:t> </a:t>
            </a:r>
            <a:r>
              <a:rPr sz="2100" spc="-5" dirty="0">
                <a:latin typeface="Times New Roman" pitchFamily="18" charset="0"/>
                <a:cs typeface="Times New Roman" pitchFamily="18" charset="0"/>
              </a:rPr>
              <a:t>typewritten</a:t>
            </a:r>
            <a:r>
              <a:rPr sz="2100" spc="25" dirty="0">
                <a:latin typeface="Times New Roman" pitchFamily="18" charset="0"/>
                <a:cs typeface="Times New Roman" pitchFamily="18" charset="0"/>
              </a:rPr>
              <a:t> </a:t>
            </a:r>
            <a:r>
              <a:rPr sz="2100" dirty="0">
                <a:latin typeface="Times New Roman" pitchFamily="18" charset="0"/>
                <a:cs typeface="Times New Roman" pitchFamily="18" charset="0"/>
              </a:rPr>
              <a:t>or </a:t>
            </a:r>
            <a:r>
              <a:rPr sz="2100" spc="-5" dirty="0">
                <a:latin typeface="Times New Roman" pitchFamily="18" charset="0"/>
                <a:cs typeface="Times New Roman" pitchFamily="18" charset="0"/>
              </a:rPr>
              <a:t>printed</a:t>
            </a:r>
            <a:r>
              <a:rPr sz="2100" spc="10" dirty="0">
                <a:latin typeface="Times New Roman" pitchFamily="18" charset="0"/>
                <a:cs typeface="Times New Roman" pitchFamily="18" charset="0"/>
              </a:rPr>
              <a:t> </a:t>
            </a:r>
            <a:r>
              <a:rPr sz="2100" spc="-5" dirty="0">
                <a:latin typeface="Times New Roman" pitchFamily="18" charset="0"/>
                <a:cs typeface="Times New Roman" pitchFamily="18" charset="0"/>
              </a:rPr>
              <a:t>text into</a:t>
            </a:r>
            <a:r>
              <a:rPr sz="2100" spc="15" dirty="0">
                <a:latin typeface="Times New Roman" pitchFamily="18" charset="0"/>
                <a:cs typeface="Times New Roman" pitchFamily="18" charset="0"/>
              </a:rPr>
              <a:t> </a:t>
            </a:r>
            <a:r>
              <a:rPr sz="2100" spc="-10" dirty="0">
                <a:latin typeface="Times New Roman" pitchFamily="18" charset="0"/>
                <a:cs typeface="Times New Roman" pitchFamily="18" charset="0"/>
              </a:rPr>
              <a:t>machine-encoded </a:t>
            </a:r>
            <a:r>
              <a:rPr sz="2100" spc="-710" dirty="0">
                <a:latin typeface="Times New Roman" pitchFamily="18" charset="0"/>
                <a:cs typeface="Times New Roman" pitchFamily="18" charset="0"/>
              </a:rPr>
              <a:t> </a:t>
            </a:r>
            <a:r>
              <a:rPr sz="2100" spc="-5" dirty="0">
                <a:latin typeface="Times New Roman" pitchFamily="18" charset="0"/>
                <a:cs typeface="Times New Roman" pitchFamily="18" charset="0"/>
              </a:rPr>
              <a:t>text.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7292" y="1"/>
            <a:ext cx="8053845" cy="612987"/>
          </a:xfrm>
          <a:prstGeom prst="rect">
            <a:avLst/>
          </a:prstGeom>
        </p:spPr>
        <p:txBody>
          <a:bodyPr vert="horz" wrap="square" lIns="0" tIns="12699" rIns="0" bIns="0" rtlCol="0">
            <a:spAutoFit/>
          </a:bodyPr>
          <a:lstStyle/>
          <a:p>
            <a:pPr marL="12699">
              <a:spcBef>
                <a:spcPts val="100"/>
              </a:spcBef>
            </a:pPr>
            <a:r>
              <a:rPr sz="3600" b="1" dirty="0">
                <a:cs typeface="Trebuchet MS"/>
              </a:rPr>
              <a:t>Introduction</a:t>
            </a:r>
            <a:r>
              <a:rPr sz="3600" b="1" spc="-45" dirty="0">
                <a:cs typeface="Trebuchet MS"/>
              </a:rPr>
              <a:t> </a:t>
            </a:r>
            <a:r>
              <a:rPr sz="3600" b="1" spc="-5">
                <a:cs typeface="Trebuchet MS"/>
              </a:rPr>
              <a:t>to</a:t>
            </a:r>
            <a:r>
              <a:rPr sz="3600" b="1" spc="-50">
                <a:cs typeface="Trebuchet MS"/>
              </a:rPr>
              <a:t> </a:t>
            </a:r>
            <a:r>
              <a:rPr lang="en-US" sz="3900" b="1" spc="-10" dirty="0" smtClean="0">
                <a:cs typeface="Times New Roman" pitchFamily="18" charset="0"/>
              </a:rPr>
              <a:t>Character </a:t>
            </a:r>
            <a:r>
              <a:rPr lang="en-US" sz="3900" b="1" spc="-5" dirty="0" smtClean="0">
                <a:cs typeface="Times New Roman" pitchFamily="18" charset="0"/>
              </a:rPr>
              <a:t>Recognition </a:t>
            </a:r>
            <a:endParaRPr sz="3600" b="1">
              <a:cs typeface="Trebuchet MS"/>
            </a:endParaRPr>
          </a:p>
        </p:txBody>
      </p:sp>
      <p:sp>
        <p:nvSpPr>
          <p:cNvPr id="3" name="object 3"/>
          <p:cNvSpPr txBox="1"/>
          <p:nvPr/>
        </p:nvSpPr>
        <p:spPr>
          <a:xfrm>
            <a:off x="2058671" y="1973708"/>
            <a:ext cx="1901189" cy="228907"/>
          </a:xfrm>
          <a:prstGeom prst="rect">
            <a:avLst/>
          </a:prstGeom>
        </p:spPr>
        <p:txBody>
          <a:bodyPr vert="horz" wrap="square" lIns="0" tIns="13333" rIns="0" bIns="0" rtlCol="0">
            <a:spAutoFit/>
          </a:bodyPr>
          <a:lstStyle/>
          <a:p>
            <a:pPr marL="12699">
              <a:spcBef>
                <a:spcPts val="105"/>
              </a:spcBef>
              <a:tabLst>
                <a:tab pos="355565" algn="l"/>
              </a:tabLst>
            </a:pPr>
            <a:r>
              <a:rPr sz="1100" spc="-95" dirty="0">
                <a:solidFill>
                  <a:srgbClr val="90C225"/>
                </a:solidFill>
                <a:latin typeface="Lucida Sans Unicode"/>
                <a:cs typeface="Lucida Sans Unicode"/>
              </a:rPr>
              <a:t>▶	</a:t>
            </a:r>
            <a:r>
              <a:rPr sz="1400" b="1" dirty="0">
                <a:solidFill>
                  <a:srgbClr val="404040"/>
                </a:solidFill>
                <a:latin typeface="Trebuchet MS"/>
                <a:cs typeface="Trebuchet MS"/>
              </a:rPr>
              <a:t>1</a:t>
            </a:r>
            <a:r>
              <a:rPr sz="1400" b="1" spc="-5" dirty="0">
                <a:solidFill>
                  <a:srgbClr val="404040"/>
                </a:solidFill>
                <a:latin typeface="Trebuchet MS"/>
                <a:cs typeface="Trebuchet MS"/>
              </a:rPr>
              <a:t> </a:t>
            </a:r>
            <a:r>
              <a:rPr sz="1400" b="1" dirty="0">
                <a:solidFill>
                  <a:srgbClr val="404040"/>
                </a:solidFill>
                <a:latin typeface="Trebuchet MS"/>
                <a:cs typeface="Trebuchet MS"/>
              </a:rPr>
              <a:t>2</a:t>
            </a:r>
            <a:r>
              <a:rPr sz="1400" b="1" spc="-10" dirty="0">
                <a:solidFill>
                  <a:srgbClr val="404040"/>
                </a:solidFill>
                <a:latin typeface="Trebuchet MS"/>
                <a:cs typeface="Trebuchet MS"/>
              </a:rPr>
              <a:t> </a:t>
            </a:r>
            <a:r>
              <a:rPr sz="1400" b="1" dirty="0">
                <a:solidFill>
                  <a:srgbClr val="404040"/>
                </a:solidFill>
                <a:latin typeface="Trebuchet MS"/>
                <a:cs typeface="Trebuchet MS"/>
              </a:rPr>
              <a:t>3 4 5</a:t>
            </a:r>
            <a:r>
              <a:rPr sz="1400" b="1" spc="-5" dirty="0">
                <a:solidFill>
                  <a:srgbClr val="404040"/>
                </a:solidFill>
                <a:latin typeface="Trebuchet MS"/>
                <a:cs typeface="Trebuchet MS"/>
              </a:rPr>
              <a:t> </a:t>
            </a:r>
            <a:r>
              <a:rPr sz="1400" b="1" dirty="0">
                <a:solidFill>
                  <a:srgbClr val="404040"/>
                </a:solidFill>
                <a:latin typeface="Trebuchet MS"/>
                <a:cs typeface="Trebuchet MS"/>
              </a:rPr>
              <a:t>6</a:t>
            </a:r>
            <a:r>
              <a:rPr sz="1400" b="1" spc="-5" dirty="0">
                <a:solidFill>
                  <a:srgbClr val="404040"/>
                </a:solidFill>
                <a:latin typeface="Trebuchet MS"/>
                <a:cs typeface="Trebuchet MS"/>
              </a:rPr>
              <a:t> </a:t>
            </a:r>
            <a:r>
              <a:rPr sz="1400" b="1" dirty="0">
                <a:solidFill>
                  <a:srgbClr val="404040"/>
                </a:solidFill>
                <a:latin typeface="Trebuchet MS"/>
                <a:cs typeface="Trebuchet MS"/>
              </a:rPr>
              <a:t>7</a:t>
            </a:r>
            <a:r>
              <a:rPr sz="1400" b="1" spc="-5" dirty="0">
                <a:solidFill>
                  <a:srgbClr val="404040"/>
                </a:solidFill>
                <a:latin typeface="Trebuchet MS"/>
                <a:cs typeface="Trebuchet MS"/>
              </a:rPr>
              <a:t> </a:t>
            </a:r>
            <a:r>
              <a:rPr sz="1400" b="1" dirty="0">
                <a:solidFill>
                  <a:srgbClr val="404040"/>
                </a:solidFill>
                <a:latin typeface="Trebuchet MS"/>
                <a:cs typeface="Trebuchet MS"/>
              </a:rPr>
              <a:t>8</a:t>
            </a:r>
            <a:r>
              <a:rPr sz="1400" b="1" spc="-10" dirty="0">
                <a:solidFill>
                  <a:srgbClr val="404040"/>
                </a:solidFill>
                <a:latin typeface="Trebuchet MS"/>
                <a:cs typeface="Trebuchet MS"/>
              </a:rPr>
              <a:t> </a:t>
            </a:r>
            <a:r>
              <a:rPr sz="1400" b="1" dirty="0">
                <a:solidFill>
                  <a:srgbClr val="404040"/>
                </a:solidFill>
                <a:latin typeface="Trebuchet MS"/>
                <a:cs typeface="Trebuchet MS"/>
              </a:rPr>
              <a:t>9 0</a:t>
            </a:r>
            <a:endParaRPr sz="1400">
              <a:latin typeface="Trebuchet MS"/>
              <a:cs typeface="Trebuchet MS"/>
            </a:endParaRPr>
          </a:p>
        </p:txBody>
      </p:sp>
      <p:pic>
        <p:nvPicPr>
          <p:cNvPr id="4" name="object 4"/>
          <p:cNvPicPr/>
          <p:nvPr/>
        </p:nvPicPr>
        <p:blipFill>
          <a:blip r:embed="rId2" cstate="print"/>
          <a:stretch>
            <a:fillRect/>
          </a:stretch>
        </p:blipFill>
        <p:spPr>
          <a:xfrm>
            <a:off x="396241" y="2431153"/>
            <a:ext cx="1819275" cy="913682"/>
          </a:xfrm>
          <a:prstGeom prst="rect">
            <a:avLst/>
          </a:prstGeom>
        </p:spPr>
      </p:pic>
      <p:pic>
        <p:nvPicPr>
          <p:cNvPr id="5" name="object 5"/>
          <p:cNvPicPr/>
          <p:nvPr/>
        </p:nvPicPr>
        <p:blipFill>
          <a:blip r:embed="rId3" cstate="print"/>
          <a:stretch>
            <a:fillRect/>
          </a:stretch>
        </p:blipFill>
        <p:spPr>
          <a:xfrm>
            <a:off x="2598420" y="2906267"/>
            <a:ext cx="333375" cy="1581528"/>
          </a:xfrm>
          <a:prstGeom prst="rect">
            <a:avLst/>
          </a:prstGeom>
        </p:spPr>
      </p:pic>
      <p:pic>
        <p:nvPicPr>
          <p:cNvPr id="6" name="object 6"/>
          <p:cNvPicPr/>
          <p:nvPr/>
        </p:nvPicPr>
        <p:blipFill>
          <a:blip r:embed="rId4" cstate="print"/>
          <a:stretch>
            <a:fillRect/>
          </a:stretch>
        </p:blipFill>
        <p:spPr>
          <a:xfrm>
            <a:off x="3285744" y="2421636"/>
            <a:ext cx="1333500" cy="962025"/>
          </a:xfrm>
          <a:prstGeom prst="rect">
            <a:avLst/>
          </a:prstGeom>
        </p:spPr>
      </p:pic>
      <p:pic>
        <p:nvPicPr>
          <p:cNvPr id="7" name="object 7"/>
          <p:cNvPicPr/>
          <p:nvPr/>
        </p:nvPicPr>
        <p:blipFill>
          <a:blip r:embed="rId5" cstate="print"/>
          <a:stretch>
            <a:fillRect/>
          </a:stretch>
        </p:blipFill>
        <p:spPr>
          <a:xfrm>
            <a:off x="2133600" y="4797552"/>
            <a:ext cx="1772028" cy="1638300"/>
          </a:xfrm>
          <a:prstGeom prst="rect">
            <a:avLst/>
          </a:prstGeom>
        </p:spPr>
      </p:pic>
      <p:pic>
        <p:nvPicPr>
          <p:cNvPr id="8" name="object 8"/>
          <p:cNvPicPr/>
          <p:nvPr/>
        </p:nvPicPr>
        <p:blipFill>
          <a:blip r:embed="rId6" cstate="print"/>
          <a:stretch>
            <a:fillRect/>
          </a:stretch>
        </p:blipFill>
        <p:spPr>
          <a:xfrm>
            <a:off x="4283964" y="5483352"/>
            <a:ext cx="1200912" cy="266700"/>
          </a:xfrm>
          <a:prstGeom prst="rect">
            <a:avLst/>
          </a:prstGeom>
        </p:spPr>
      </p:pic>
      <p:pic>
        <p:nvPicPr>
          <p:cNvPr id="9" name="object 9"/>
          <p:cNvPicPr/>
          <p:nvPr/>
        </p:nvPicPr>
        <p:blipFill>
          <a:blip r:embed="rId7" cstate="print"/>
          <a:stretch>
            <a:fillRect/>
          </a:stretch>
        </p:blipFill>
        <p:spPr>
          <a:xfrm>
            <a:off x="6012179" y="5283708"/>
            <a:ext cx="2897124" cy="466344"/>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2134" y="0"/>
            <a:ext cx="2058666" cy="551432"/>
          </a:xfrm>
          <a:prstGeom prst="rect">
            <a:avLst/>
          </a:prstGeom>
        </p:spPr>
        <p:txBody>
          <a:bodyPr vert="horz" wrap="square" lIns="0" tIns="12699" rIns="0" bIns="0" rtlCol="0">
            <a:spAutoFit/>
          </a:bodyPr>
          <a:lstStyle/>
          <a:p>
            <a:pPr marL="12699">
              <a:spcBef>
                <a:spcPts val="100"/>
              </a:spcBef>
            </a:pPr>
            <a:r>
              <a:rPr sz="3500" b="1" spc="-5" dirty="0">
                <a:latin typeface="Trebuchet MS"/>
                <a:cs typeface="Trebuchet MS"/>
              </a:rPr>
              <a:t>US</a:t>
            </a:r>
            <a:r>
              <a:rPr sz="3500" b="1" spc="5" dirty="0">
                <a:latin typeface="Trebuchet MS"/>
                <a:cs typeface="Trebuchet MS"/>
              </a:rPr>
              <a:t>E</a:t>
            </a:r>
            <a:r>
              <a:rPr sz="3500" b="1" dirty="0">
                <a:latin typeface="Trebuchet MS"/>
                <a:cs typeface="Trebuchet MS"/>
              </a:rPr>
              <a:t>S</a:t>
            </a:r>
            <a:endParaRPr sz="3500" b="1">
              <a:latin typeface="Trebuchet MS"/>
              <a:cs typeface="Trebuchet MS"/>
            </a:endParaRPr>
          </a:p>
        </p:txBody>
      </p:sp>
      <p:sp>
        <p:nvSpPr>
          <p:cNvPr id="3" name="object 3"/>
          <p:cNvSpPr txBox="1"/>
          <p:nvPr/>
        </p:nvSpPr>
        <p:spPr>
          <a:xfrm>
            <a:off x="792769" y="939374"/>
            <a:ext cx="7949416" cy="4303741"/>
          </a:xfrm>
          <a:prstGeom prst="rect">
            <a:avLst/>
          </a:prstGeom>
        </p:spPr>
        <p:txBody>
          <a:bodyPr vert="horz" wrap="square" lIns="0" tIns="12699" rIns="0" bIns="0" rtlCol="0">
            <a:spAutoFit/>
          </a:bodyPr>
          <a:lstStyle/>
          <a:p>
            <a:pPr marL="355565" marR="5079" indent="-343501" algn="just">
              <a:spcBef>
                <a:spcPts val="100"/>
              </a:spcBef>
              <a:buClr>
                <a:srgbClr val="90C225"/>
              </a:buClr>
              <a:buSzPct val="80555"/>
              <a:buFont typeface="Wingdings"/>
              <a:buChar char=""/>
              <a:tabLst>
                <a:tab pos="355565" algn="l"/>
                <a:tab pos="356200" algn="l"/>
              </a:tabLst>
            </a:pPr>
            <a:r>
              <a:rPr sz="2100" spc="-5" dirty="0">
                <a:solidFill>
                  <a:srgbClr val="404040"/>
                </a:solidFill>
                <a:latin typeface="Times New Roman" pitchFamily="18" charset="0"/>
                <a:cs typeface="Times New Roman" pitchFamily="18" charset="0"/>
              </a:rPr>
              <a:t>It is widely used as </a:t>
            </a:r>
            <a:r>
              <a:rPr sz="2100" dirty="0">
                <a:solidFill>
                  <a:srgbClr val="404040"/>
                </a:solidFill>
                <a:latin typeface="Times New Roman" pitchFamily="18" charset="0"/>
                <a:cs typeface="Times New Roman" pitchFamily="18" charset="0"/>
              </a:rPr>
              <a:t>a </a:t>
            </a:r>
            <a:r>
              <a:rPr sz="2100" spc="-5" dirty="0">
                <a:solidFill>
                  <a:srgbClr val="404040"/>
                </a:solidFill>
                <a:latin typeface="Times New Roman" pitchFamily="18" charset="0"/>
                <a:cs typeface="Times New Roman" pitchFamily="18" charset="0"/>
              </a:rPr>
              <a:t>form of Data </a:t>
            </a:r>
            <a:r>
              <a:rPr sz="2100" spc="-10" dirty="0">
                <a:solidFill>
                  <a:srgbClr val="404040"/>
                </a:solidFill>
                <a:latin typeface="Times New Roman" pitchFamily="18" charset="0"/>
                <a:cs typeface="Times New Roman" pitchFamily="18" charset="0"/>
              </a:rPr>
              <a:t>Entry </a:t>
            </a:r>
            <a:r>
              <a:rPr sz="2100" spc="-5" dirty="0">
                <a:solidFill>
                  <a:srgbClr val="404040"/>
                </a:solidFill>
                <a:latin typeface="Times New Roman" pitchFamily="18" charset="0"/>
                <a:cs typeface="Times New Roman" pitchFamily="18" charset="0"/>
              </a:rPr>
              <a:t>from </a:t>
            </a:r>
            <a:r>
              <a:rPr sz="2100" spc="-15" dirty="0">
                <a:solidFill>
                  <a:srgbClr val="404040"/>
                </a:solidFill>
                <a:latin typeface="Times New Roman" pitchFamily="18" charset="0"/>
                <a:cs typeface="Times New Roman" pitchFamily="18" charset="0"/>
              </a:rPr>
              <a:t>Printed </a:t>
            </a:r>
            <a:r>
              <a:rPr sz="2100" spc="-10" dirty="0">
                <a:solidFill>
                  <a:srgbClr val="404040"/>
                </a:solidFill>
                <a:latin typeface="Times New Roman" pitchFamily="18" charset="0"/>
                <a:cs typeface="Times New Roman" pitchFamily="18" charset="0"/>
              </a:rPr>
              <a:t> </a:t>
            </a:r>
            <a:r>
              <a:rPr sz="2100" spc="-20" dirty="0">
                <a:solidFill>
                  <a:srgbClr val="404040"/>
                </a:solidFill>
                <a:latin typeface="Times New Roman" pitchFamily="18" charset="0"/>
                <a:cs typeface="Times New Roman" pitchFamily="18" charset="0"/>
              </a:rPr>
              <a:t>Paper </a:t>
            </a:r>
            <a:r>
              <a:rPr sz="2100" spc="-5" dirty="0">
                <a:solidFill>
                  <a:srgbClr val="404040"/>
                </a:solidFill>
                <a:latin typeface="Times New Roman" pitchFamily="18" charset="0"/>
                <a:cs typeface="Times New Roman" pitchFamily="18" charset="0"/>
              </a:rPr>
              <a:t>data records, whether </a:t>
            </a:r>
            <a:r>
              <a:rPr sz="2100" spc="-15" dirty="0">
                <a:solidFill>
                  <a:srgbClr val="404040"/>
                </a:solidFill>
                <a:latin typeface="Times New Roman" pitchFamily="18" charset="0"/>
                <a:cs typeface="Times New Roman" pitchFamily="18" charset="0"/>
              </a:rPr>
              <a:t>Passport </a:t>
            </a:r>
            <a:r>
              <a:rPr sz="2100" spc="-5" dirty="0">
                <a:solidFill>
                  <a:srgbClr val="404040"/>
                </a:solidFill>
                <a:latin typeface="Times New Roman" pitchFamily="18" charset="0"/>
                <a:cs typeface="Times New Roman" pitchFamily="18" charset="0"/>
              </a:rPr>
              <a:t>Documents, </a:t>
            </a:r>
            <a:r>
              <a:rPr sz="2100" dirty="0">
                <a:solidFill>
                  <a:srgbClr val="404040"/>
                </a:solidFill>
                <a:latin typeface="Times New Roman" pitchFamily="18" charset="0"/>
                <a:cs typeface="Times New Roman" pitchFamily="18" charset="0"/>
              </a:rPr>
              <a:t> </a:t>
            </a:r>
            <a:r>
              <a:rPr sz="2100" spc="-5" dirty="0">
                <a:solidFill>
                  <a:srgbClr val="404040"/>
                </a:solidFill>
                <a:latin typeface="Times New Roman" pitchFamily="18" charset="0"/>
                <a:cs typeface="Times New Roman" pitchFamily="18" charset="0"/>
              </a:rPr>
              <a:t>Invoices, </a:t>
            </a:r>
            <a:r>
              <a:rPr sz="2100" dirty="0">
                <a:solidFill>
                  <a:srgbClr val="404040"/>
                </a:solidFill>
                <a:latin typeface="Times New Roman" pitchFamily="18" charset="0"/>
                <a:cs typeface="Times New Roman" pitchFamily="18" charset="0"/>
              </a:rPr>
              <a:t>Bank </a:t>
            </a:r>
            <a:r>
              <a:rPr sz="2100" spc="-5" dirty="0">
                <a:solidFill>
                  <a:srgbClr val="404040"/>
                </a:solidFill>
                <a:latin typeface="Times New Roman" pitchFamily="18" charset="0"/>
                <a:cs typeface="Times New Roman" pitchFamily="18" charset="0"/>
              </a:rPr>
              <a:t>Statements, Business </a:t>
            </a:r>
            <a:r>
              <a:rPr sz="2100" dirty="0">
                <a:solidFill>
                  <a:srgbClr val="404040"/>
                </a:solidFill>
                <a:latin typeface="Times New Roman" pitchFamily="18" charset="0"/>
                <a:cs typeface="Times New Roman" pitchFamily="18" charset="0"/>
              </a:rPr>
              <a:t>Card, </a:t>
            </a:r>
            <a:r>
              <a:rPr sz="2100" spc="-5" dirty="0">
                <a:solidFill>
                  <a:srgbClr val="404040"/>
                </a:solidFill>
                <a:latin typeface="Times New Roman" pitchFamily="18" charset="0"/>
                <a:cs typeface="Times New Roman" pitchFamily="18" charset="0"/>
              </a:rPr>
              <a:t>Mail or Other </a:t>
            </a:r>
            <a:r>
              <a:rPr sz="2100" spc="-530" dirty="0">
                <a:solidFill>
                  <a:srgbClr val="404040"/>
                </a:solidFill>
                <a:latin typeface="Times New Roman" pitchFamily="18" charset="0"/>
                <a:cs typeface="Times New Roman" pitchFamily="18" charset="0"/>
              </a:rPr>
              <a:t> </a:t>
            </a:r>
            <a:r>
              <a:rPr sz="2100" spc="-5">
                <a:solidFill>
                  <a:srgbClr val="404040"/>
                </a:solidFill>
                <a:latin typeface="Times New Roman" pitchFamily="18" charset="0"/>
                <a:cs typeface="Times New Roman" pitchFamily="18" charset="0"/>
              </a:rPr>
              <a:t>Documents</a:t>
            </a:r>
            <a:r>
              <a:rPr sz="2100" spc="-5" smtClean="0">
                <a:solidFill>
                  <a:srgbClr val="404040"/>
                </a:solidFill>
                <a:latin typeface="Times New Roman" pitchFamily="18" charset="0"/>
                <a:cs typeface="Times New Roman" pitchFamily="18" charset="0"/>
              </a:rPr>
              <a:t>.</a:t>
            </a:r>
            <a:endParaRPr lang="en-US" sz="2100" spc="-5" dirty="0" smtClean="0">
              <a:solidFill>
                <a:srgbClr val="404040"/>
              </a:solidFill>
              <a:latin typeface="Times New Roman" pitchFamily="18" charset="0"/>
              <a:cs typeface="Times New Roman" pitchFamily="18" charset="0"/>
            </a:endParaRPr>
          </a:p>
          <a:p>
            <a:pPr marL="355565" marR="5079" indent="-343501" algn="just">
              <a:spcBef>
                <a:spcPts val="100"/>
              </a:spcBef>
              <a:buClr>
                <a:srgbClr val="90C225"/>
              </a:buClr>
              <a:buSzPct val="80555"/>
              <a:buFont typeface="Wingdings"/>
              <a:buChar char=""/>
              <a:tabLst>
                <a:tab pos="355565" algn="l"/>
                <a:tab pos="356200" algn="l"/>
              </a:tabLst>
            </a:pPr>
            <a:endParaRPr lang="en-US" sz="2100" spc="-5" dirty="0" smtClean="0">
              <a:solidFill>
                <a:srgbClr val="404040"/>
              </a:solidFill>
              <a:latin typeface="Times New Roman" pitchFamily="18" charset="0"/>
              <a:cs typeface="Times New Roman" pitchFamily="18" charset="0"/>
            </a:endParaRPr>
          </a:p>
          <a:p>
            <a:pPr marL="355565" marR="5079" indent="-343501" algn="just">
              <a:spcBef>
                <a:spcPts val="100"/>
              </a:spcBef>
              <a:buClr>
                <a:srgbClr val="90C225"/>
              </a:buClr>
              <a:buSzPct val="80555"/>
              <a:buFont typeface="Wingdings"/>
              <a:buChar char=""/>
              <a:tabLst>
                <a:tab pos="355565" algn="l"/>
                <a:tab pos="356200" algn="l"/>
              </a:tabLst>
            </a:pPr>
            <a:r>
              <a:rPr lang="en-US" sz="2100" spc="-5" dirty="0" smtClean="0">
                <a:solidFill>
                  <a:srgbClr val="404040"/>
                </a:solidFill>
                <a:latin typeface="Times New Roman" pitchFamily="18" charset="0"/>
                <a:cs typeface="Times New Roman" pitchFamily="18" charset="0"/>
              </a:rPr>
              <a:t>It is common method of Digitizing </a:t>
            </a:r>
            <a:r>
              <a:rPr lang="en-US" sz="2100" spc="-15" dirty="0" smtClean="0">
                <a:solidFill>
                  <a:srgbClr val="404040"/>
                </a:solidFill>
                <a:latin typeface="Times New Roman" pitchFamily="18" charset="0"/>
                <a:cs typeface="Times New Roman" pitchFamily="18" charset="0"/>
              </a:rPr>
              <a:t>Printed </a:t>
            </a:r>
            <a:r>
              <a:rPr lang="en-US" sz="2100" spc="-50" dirty="0" smtClean="0">
                <a:solidFill>
                  <a:srgbClr val="404040"/>
                </a:solidFill>
                <a:latin typeface="Times New Roman" pitchFamily="18" charset="0"/>
                <a:cs typeface="Times New Roman" pitchFamily="18" charset="0"/>
              </a:rPr>
              <a:t>Texts </a:t>
            </a:r>
            <a:r>
              <a:rPr lang="en-US" sz="2100" dirty="0" smtClean="0">
                <a:solidFill>
                  <a:srgbClr val="404040"/>
                </a:solidFill>
                <a:latin typeface="Times New Roman" pitchFamily="18" charset="0"/>
                <a:cs typeface="Times New Roman" pitchFamily="18" charset="0"/>
              </a:rPr>
              <a:t>so </a:t>
            </a:r>
            <a:r>
              <a:rPr lang="en-US" sz="2100" spc="-5" dirty="0" smtClean="0">
                <a:solidFill>
                  <a:srgbClr val="404040"/>
                </a:solidFill>
                <a:latin typeface="Times New Roman" pitchFamily="18" charset="0"/>
                <a:cs typeface="Times New Roman" pitchFamily="18" charset="0"/>
              </a:rPr>
              <a:t>that </a:t>
            </a:r>
            <a:r>
              <a:rPr lang="en-US" sz="2100" spc="-530" dirty="0" smtClean="0">
                <a:solidFill>
                  <a:srgbClr val="404040"/>
                </a:solidFill>
                <a:latin typeface="Times New Roman" pitchFamily="18" charset="0"/>
                <a:cs typeface="Times New Roman" pitchFamily="18" charset="0"/>
              </a:rPr>
              <a:t> </a:t>
            </a:r>
            <a:r>
              <a:rPr lang="en-US" sz="2100" spc="-5" dirty="0" smtClean="0">
                <a:solidFill>
                  <a:srgbClr val="404040"/>
                </a:solidFill>
                <a:latin typeface="Times New Roman" pitchFamily="18" charset="0"/>
                <a:cs typeface="Times New Roman" pitchFamily="18" charset="0"/>
              </a:rPr>
              <a:t>it</a:t>
            </a:r>
            <a:r>
              <a:rPr lang="en-US" sz="2100" dirty="0" smtClean="0">
                <a:solidFill>
                  <a:srgbClr val="404040"/>
                </a:solidFill>
                <a:latin typeface="Times New Roman" pitchFamily="18" charset="0"/>
                <a:cs typeface="Times New Roman" pitchFamily="18" charset="0"/>
              </a:rPr>
              <a:t> </a:t>
            </a:r>
            <a:r>
              <a:rPr lang="en-US" sz="2100" spc="-5" dirty="0" smtClean="0">
                <a:solidFill>
                  <a:srgbClr val="404040"/>
                </a:solidFill>
                <a:latin typeface="Times New Roman" pitchFamily="18" charset="0"/>
                <a:cs typeface="Times New Roman" pitchFamily="18" charset="0"/>
              </a:rPr>
              <a:t>can</a:t>
            </a:r>
            <a:r>
              <a:rPr lang="en-US" sz="2100" dirty="0" smtClean="0">
                <a:solidFill>
                  <a:srgbClr val="404040"/>
                </a:solidFill>
                <a:latin typeface="Times New Roman" pitchFamily="18" charset="0"/>
                <a:cs typeface="Times New Roman" pitchFamily="18" charset="0"/>
              </a:rPr>
              <a:t> be</a:t>
            </a:r>
            <a:r>
              <a:rPr lang="en-US" sz="2100" spc="-5" dirty="0" smtClean="0">
                <a:solidFill>
                  <a:srgbClr val="404040"/>
                </a:solidFill>
                <a:latin typeface="Times New Roman" pitchFamily="18" charset="0"/>
                <a:cs typeface="Times New Roman" pitchFamily="18" charset="0"/>
              </a:rPr>
              <a:t> </a:t>
            </a:r>
            <a:r>
              <a:rPr lang="en-US" sz="2100" spc="-10" dirty="0" smtClean="0">
                <a:solidFill>
                  <a:srgbClr val="404040"/>
                </a:solidFill>
                <a:latin typeface="Times New Roman" pitchFamily="18" charset="0"/>
                <a:cs typeface="Times New Roman" pitchFamily="18" charset="0"/>
              </a:rPr>
              <a:t>Electronically</a:t>
            </a:r>
            <a:r>
              <a:rPr lang="en-US" sz="2100" spc="20" dirty="0" smtClean="0">
                <a:solidFill>
                  <a:srgbClr val="404040"/>
                </a:solidFill>
                <a:latin typeface="Times New Roman" pitchFamily="18" charset="0"/>
                <a:cs typeface="Times New Roman" pitchFamily="18" charset="0"/>
              </a:rPr>
              <a:t> </a:t>
            </a:r>
            <a:r>
              <a:rPr lang="en-US" sz="2100" spc="-5" dirty="0" smtClean="0">
                <a:solidFill>
                  <a:srgbClr val="404040"/>
                </a:solidFill>
                <a:latin typeface="Times New Roman" pitchFamily="18" charset="0"/>
                <a:cs typeface="Times New Roman" pitchFamily="18" charset="0"/>
              </a:rPr>
              <a:t>edited,</a:t>
            </a:r>
            <a:r>
              <a:rPr lang="en-US" sz="2100" spc="-15" dirty="0" smtClean="0">
                <a:solidFill>
                  <a:srgbClr val="404040"/>
                </a:solidFill>
                <a:latin typeface="Times New Roman" pitchFamily="18" charset="0"/>
                <a:cs typeface="Times New Roman" pitchFamily="18" charset="0"/>
              </a:rPr>
              <a:t> </a:t>
            </a:r>
            <a:r>
              <a:rPr lang="en-US" sz="2100" spc="-5" dirty="0" smtClean="0">
                <a:solidFill>
                  <a:srgbClr val="404040"/>
                </a:solidFill>
                <a:latin typeface="Times New Roman" pitchFamily="18" charset="0"/>
                <a:cs typeface="Times New Roman" pitchFamily="18" charset="0"/>
              </a:rPr>
              <a:t>searched,</a:t>
            </a:r>
            <a:r>
              <a:rPr lang="en-US" sz="2100" spc="5" dirty="0" smtClean="0">
                <a:solidFill>
                  <a:srgbClr val="404040"/>
                </a:solidFill>
                <a:latin typeface="Times New Roman" pitchFamily="18" charset="0"/>
                <a:cs typeface="Times New Roman" pitchFamily="18" charset="0"/>
              </a:rPr>
              <a:t> </a:t>
            </a:r>
            <a:r>
              <a:rPr lang="en-US" sz="2100" spc="-5" dirty="0" smtClean="0">
                <a:solidFill>
                  <a:srgbClr val="404040"/>
                </a:solidFill>
                <a:latin typeface="Times New Roman" pitchFamily="18" charset="0"/>
                <a:cs typeface="Times New Roman" pitchFamily="18" charset="0"/>
              </a:rPr>
              <a:t>stored</a:t>
            </a:r>
            <a:r>
              <a:rPr lang="en-US" sz="2100" spc="5" dirty="0" smtClean="0">
                <a:solidFill>
                  <a:srgbClr val="404040"/>
                </a:solidFill>
                <a:latin typeface="Times New Roman" pitchFamily="18" charset="0"/>
                <a:cs typeface="Times New Roman" pitchFamily="18" charset="0"/>
              </a:rPr>
              <a:t> </a:t>
            </a:r>
            <a:r>
              <a:rPr lang="en-US" sz="2100" spc="-5" dirty="0" smtClean="0">
                <a:solidFill>
                  <a:srgbClr val="404040"/>
                </a:solidFill>
                <a:latin typeface="Times New Roman" pitchFamily="18" charset="0"/>
                <a:cs typeface="Times New Roman" pitchFamily="18" charset="0"/>
              </a:rPr>
              <a:t>more </a:t>
            </a:r>
            <a:r>
              <a:rPr lang="en-US" sz="2100" dirty="0" smtClean="0">
                <a:solidFill>
                  <a:srgbClr val="404040"/>
                </a:solidFill>
                <a:latin typeface="Times New Roman" pitchFamily="18" charset="0"/>
                <a:cs typeface="Times New Roman" pitchFamily="18" charset="0"/>
              </a:rPr>
              <a:t> </a:t>
            </a:r>
            <a:r>
              <a:rPr lang="en-US" sz="2100" spc="-30" dirty="0" smtClean="0">
                <a:solidFill>
                  <a:srgbClr val="404040"/>
                </a:solidFill>
                <a:latin typeface="Times New Roman" pitchFamily="18" charset="0"/>
                <a:cs typeface="Times New Roman" pitchFamily="18" charset="0"/>
              </a:rPr>
              <a:t>compactly, </a:t>
            </a:r>
            <a:r>
              <a:rPr lang="en-US" sz="2100" spc="-5" dirty="0" smtClean="0">
                <a:solidFill>
                  <a:srgbClr val="404040"/>
                </a:solidFill>
                <a:latin typeface="Times New Roman" pitchFamily="18" charset="0"/>
                <a:cs typeface="Times New Roman" pitchFamily="18" charset="0"/>
              </a:rPr>
              <a:t>displayed </a:t>
            </a:r>
            <a:r>
              <a:rPr lang="en-US" sz="2100" dirty="0" smtClean="0">
                <a:solidFill>
                  <a:srgbClr val="404040"/>
                </a:solidFill>
                <a:latin typeface="Times New Roman" pitchFamily="18" charset="0"/>
                <a:cs typeface="Times New Roman" pitchFamily="18" charset="0"/>
              </a:rPr>
              <a:t>on-line, </a:t>
            </a:r>
            <a:r>
              <a:rPr lang="en-US" sz="2100" spc="-5" dirty="0" smtClean="0">
                <a:solidFill>
                  <a:srgbClr val="404040"/>
                </a:solidFill>
                <a:latin typeface="Times New Roman" pitchFamily="18" charset="0"/>
                <a:cs typeface="Times New Roman" pitchFamily="18" charset="0"/>
              </a:rPr>
              <a:t>and used in Machine </a:t>
            </a:r>
            <a:r>
              <a:rPr lang="en-US" sz="2100" dirty="0" smtClean="0">
                <a:solidFill>
                  <a:srgbClr val="404040"/>
                </a:solidFill>
                <a:latin typeface="Times New Roman" pitchFamily="18" charset="0"/>
                <a:cs typeface="Times New Roman" pitchFamily="18" charset="0"/>
              </a:rPr>
              <a:t> </a:t>
            </a:r>
            <a:r>
              <a:rPr lang="en-US" sz="2100" spc="-15" dirty="0" smtClean="0">
                <a:solidFill>
                  <a:srgbClr val="404040"/>
                </a:solidFill>
                <a:latin typeface="Times New Roman" pitchFamily="18" charset="0"/>
                <a:cs typeface="Times New Roman" pitchFamily="18" charset="0"/>
              </a:rPr>
              <a:t>Processes </a:t>
            </a:r>
            <a:r>
              <a:rPr lang="en-US" sz="2100" dirty="0" smtClean="0">
                <a:solidFill>
                  <a:srgbClr val="404040"/>
                </a:solidFill>
                <a:latin typeface="Times New Roman" pitchFamily="18" charset="0"/>
                <a:cs typeface="Times New Roman" pitchFamily="18" charset="0"/>
              </a:rPr>
              <a:t>such </a:t>
            </a:r>
            <a:r>
              <a:rPr lang="en-US" sz="2100" spc="-5" dirty="0" smtClean="0">
                <a:solidFill>
                  <a:srgbClr val="404040"/>
                </a:solidFill>
                <a:latin typeface="Times New Roman" pitchFamily="18" charset="0"/>
                <a:cs typeface="Times New Roman" pitchFamily="18" charset="0"/>
              </a:rPr>
              <a:t>as Machine </a:t>
            </a:r>
            <a:r>
              <a:rPr lang="en-US" sz="2100" spc="-20" dirty="0" smtClean="0">
                <a:solidFill>
                  <a:srgbClr val="404040"/>
                </a:solidFill>
                <a:latin typeface="Times New Roman" pitchFamily="18" charset="0"/>
                <a:cs typeface="Times New Roman" pitchFamily="18" charset="0"/>
              </a:rPr>
              <a:t>Translation, Text-to-Speech, </a:t>
            </a:r>
            <a:r>
              <a:rPr lang="en-US" sz="2100" spc="-530" dirty="0" smtClean="0">
                <a:solidFill>
                  <a:srgbClr val="404040"/>
                </a:solidFill>
                <a:latin typeface="Times New Roman" pitchFamily="18" charset="0"/>
                <a:cs typeface="Times New Roman" pitchFamily="18" charset="0"/>
              </a:rPr>
              <a:t> </a:t>
            </a:r>
            <a:r>
              <a:rPr lang="en-US" sz="2100" spc="-25" dirty="0" smtClean="0">
                <a:solidFill>
                  <a:srgbClr val="404040"/>
                </a:solidFill>
                <a:latin typeface="Times New Roman" pitchFamily="18" charset="0"/>
                <a:cs typeface="Times New Roman" pitchFamily="18" charset="0"/>
              </a:rPr>
              <a:t>Key</a:t>
            </a:r>
            <a:r>
              <a:rPr lang="en-US" sz="2100" dirty="0" smtClean="0">
                <a:solidFill>
                  <a:srgbClr val="404040"/>
                </a:solidFill>
                <a:latin typeface="Times New Roman" pitchFamily="18" charset="0"/>
                <a:cs typeface="Times New Roman" pitchFamily="18" charset="0"/>
              </a:rPr>
              <a:t> </a:t>
            </a:r>
            <a:r>
              <a:rPr lang="en-US" sz="2100" spc="-5" dirty="0" smtClean="0">
                <a:solidFill>
                  <a:srgbClr val="404040"/>
                </a:solidFill>
                <a:latin typeface="Times New Roman" pitchFamily="18" charset="0"/>
                <a:cs typeface="Times New Roman" pitchFamily="18" charset="0"/>
              </a:rPr>
              <a:t>Data and</a:t>
            </a:r>
            <a:r>
              <a:rPr lang="en-US" sz="2100" spc="-35" dirty="0" smtClean="0">
                <a:solidFill>
                  <a:srgbClr val="404040"/>
                </a:solidFill>
                <a:latin typeface="Times New Roman" pitchFamily="18" charset="0"/>
                <a:cs typeface="Times New Roman" pitchFamily="18" charset="0"/>
              </a:rPr>
              <a:t> </a:t>
            </a:r>
            <a:r>
              <a:rPr lang="en-US" sz="2100" spc="-60" dirty="0" smtClean="0">
                <a:solidFill>
                  <a:srgbClr val="404040"/>
                </a:solidFill>
                <a:latin typeface="Times New Roman" pitchFamily="18" charset="0"/>
                <a:cs typeface="Times New Roman" pitchFamily="18" charset="0"/>
              </a:rPr>
              <a:t>Text</a:t>
            </a:r>
            <a:r>
              <a:rPr lang="en-US" sz="2100" dirty="0" smtClean="0">
                <a:solidFill>
                  <a:srgbClr val="404040"/>
                </a:solidFill>
                <a:latin typeface="Times New Roman" pitchFamily="18" charset="0"/>
                <a:cs typeface="Times New Roman" pitchFamily="18" charset="0"/>
              </a:rPr>
              <a:t> </a:t>
            </a:r>
            <a:r>
              <a:rPr lang="en-US" sz="2100" spc="-5" dirty="0" smtClean="0">
                <a:solidFill>
                  <a:srgbClr val="404040"/>
                </a:solidFill>
                <a:latin typeface="Times New Roman" pitchFamily="18" charset="0"/>
                <a:cs typeface="Times New Roman" pitchFamily="18" charset="0"/>
              </a:rPr>
              <a:t>Mining.</a:t>
            </a:r>
            <a:endParaRPr lang="en-US" sz="2100" dirty="0" smtClean="0">
              <a:latin typeface="Times New Roman" pitchFamily="18" charset="0"/>
              <a:cs typeface="Times New Roman" pitchFamily="18" charset="0"/>
            </a:endParaRPr>
          </a:p>
          <a:p>
            <a:pPr marL="355565" marR="5079" indent="-343501" algn="just">
              <a:spcBef>
                <a:spcPts val="100"/>
              </a:spcBef>
              <a:buClr>
                <a:srgbClr val="90C225"/>
              </a:buClr>
              <a:buSzPct val="80555"/>
              <a:buFont typeface="Wingdings"/>
              <a:buChar char=""/>
              <a:tabLst>
                <a:tab pos="355565" algn="l"/>
                <a:tab pos="356200" algn="l"/>
              </a:tabLst>
            </a:pPr>
            <a:endParaRPr lang="en-US" sz="2100" spc="-5" dirty="0" smtClean="0">
              <a:solidFill>
                <a:srgbClr val="404040"/>
              </a:solidFill>
              <a:latin typeface="Times New Roman" pitchFamily="18" charset="0"/>
              <a:cs typeface="Times New Roman" pitchFamily="18" charset="0"/>
            </a:endParaRPr>
          </a:p>
          <a:p>
            <a:pPr marL="355565" marR="5079" indent="-343501" algn="just">
              <a:spcBef>
                <a:spcPts val="100"/>
              </a:spcBef>
              <a:buClr>
                <a:srgbClr val="90C225"/>
              </a:buClr>
              <a:buSzPct val="80555"/>
              <a:buFont typeface="Wingdings"/>
              <a:buChar char=""/>
              <a:tabLst>
                <a:tab pos="355565" algn="l"/>
                <a:tab pos="356200" algn="l"/>
              </a:tabLst>
            </a:pPr>
            <a:endParaRPr lang="en-US" sz="2100" spc="-5" dirty="0" smtClean="0">
              <a:solidFill>
                <a:srgbClr val="404040"/>
              </a:solidFill>
              <a:latin typeface="Times New Roman" pitchFamily="18" charset="0"/>
              <a:cs typeface="Times New Roman" pitchFamily="18" charset="0"/>
            </a:endParaRPr>
          </a:p>
          <a:p>
            <a:pPr marL="355565" marR="5079" indent="-343501" algn="just">
              <a:spcBef>
                <a:spcPts val="100"/>
              </a:spcBef>
              <a:buClr>
                <a:srgbClr val="90C225"/>
              </a:buClr>
              <a:buSzPct val="80555"/>
              <a:buFont typeface="Wingdings"/>
              <a:buChar char=""/>
              <a:tabLst>
                <a:tab pos="355565" algn="l"/>
                <a:tab pos="356200" algn="l"/>
              </a:tabLst>
            </a:pPr>
            <a:endParaRPr lang="en-US" sz="2100" spc="-5" dirty="0" smtClean="0">
              <a:solidFill>
                <a:srgbClr val="404040"/>
              </a:solidFill>
              <a:latin typeface="Times New Roman" pitchFamily="18" charset="0"/>
              <a:cs typeface="Times New Roman" pitchFamily="18" charset="0"/>
            </a:endParaRPr>
          </a:p>
          <a:p>
            <a:pPr marL="355565" marR="5079" indent="-343501" algn="just">
              <a:spcBef>
                <a:spcPts val="100"/>
              </a:spcBef>
              <a:buClr>
                <a:srgbClr val="90C225"/>
              </a:buClr>
              <a:buSzPct val="80555"/>
              <a:buFont typeface="Wingdings"/>
              <a:buChar char=""/>
              <a:tabLst>
                <a:tab pos="355565" algn="l"/>
                <a:tab pos="356200" algn="l"/>
              </a:tabLst>
            </a:pPr>
            <a:endParaRPr lang="en-US" sz="2100" spc="-5" dirty="0" smtClean="0">
              <a:solidFill>
                <a:srgbClr val="404040"/>
              </a:solidFill>
              <a:latin typeface="Times New Roman" pitchFamily="18" charset="0"/>
              <a:cs typeface="Times New Roman" pitchFamily="18" charset="0"/>
            </a:endParaRPr>
          </a:p>
          <a:p>
            <a:pPr marL="355565" marR="5079" indent="-343501" algn="just">
              <a:spcBef>
                <a:spcPts val="100"/>
              </a:spcBef>
              <a:buClr>
                <a:srgbClr val="90C225"/>
              </a:buClr>
              <a:buSzPct val="80555"/>
              <a:buFont typeface="Wingdings"/>
              <a:buChar char=""/>
              <a:tabLst>
                <a:tab pos="355565" algn="l"/>
                <a:tab pos="356200" algn="l"/>
              </a:tabLst>
            </a:pPr>
            <a:endParaRPr sz="2100">
              <a:latin typeface="Times New Roman" pitchFamily="18" charset="0"/>
              <a:cs typeface="Times New Roman"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772411"/>
            <a:ext cx="9036050" cy="5085715"/>
            <a:chOff x="0" y="1772411"/>
            <a:chExt cx="9036050" cy="5085715"/>
          </a:xfrm>
        </p:grpSpPr>
        <p:sp>
          <p:nvSpPr>
            <p:cNvPr id="3" name="object 3"/>
            <p:cNvSpPr/>
            <p:nvPr/>
          </p:nvSpPr>
          <p:spPr>
            <a:xfrm>
              <a:off x="0" y="4069781"/>
              <a:ext cx="447040" cy="2788285"/>
            </a:xfrm>
            <a:custGeom>
              <a:avLst/>
              <a:gdLst/>
              <a:ahLst/>
              <a:cxnLst/>
              <a:rect l="l" t="t" r="r" b="b"/>
              <a:pathLst>
                <a:path w="447040" h="2788284">
                  <a:moveTo>
                    <a:pt x="0" y="0"/>
                  </a:moveTo>
                  <a:lnTo>
                    <a:pt x="0" y="2788217"/>
                  </a:lnTo>
                  <a:lnTo>
                    <a:pt x="446591" y="2788217"/>
                  </a:lnTo>
                  <a:lnTo>
                    <a:pt x="0" y="0"/>
                  </a:lnTo>
                  <a:close/>
                </a:path>
              </a:pathLst>
            </a:custGeom>
            <a:solidFill>
              <a:srgbClr val="90C225">
                <a:alpha val="85096"/>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28955" y="1772411"/>
              <a:ext cx="9006840" cy="4896612"/>
            </a:xfrm>
            <a:prstGeom prst="rect">
              <a:avLst/>
            </a:prstGeom>
          </p:spPr>
        </p:pic>
      </p:grpSp>
      <p:grpSp>
        <p:nvGrpSpPr>
          <p:cNvPr id="5" name="object 5"/>
          <p:cNvGrpSpPr/>
          <p:nvPr/>
        </p:nvGrpSpPr>
        <p:grpSpPr>
          <a:xfrm>
            <a:off x="5126970" y="1"/>
            <a:ext cx="4022090" cy="6867525"/>
            <a:chOff x="5126970" y="0"/>
            <a:chExt cx="4022090" cy="6867525"/>
          </a:xfrm>
        </p:grpSpPr>
        <p:sp>
          <p:nvSpPr>
            <p:cNvPr id="6" name="object 6"/>
            <p:cNvSpPr/>
            <p:nvPr/>
          </p:nvSpPr>
          <p:spPr>
            <a:xfrm>
              <a:off x="5131542" y="4182281"/>
              <a:ext cx="4012565" cy="2675890"/>
            </a:xfrm>
            <a:custGeom>
              <a:avLst/>
              <a:gdLst/>
              <a:ahLst/>
              <a:cxnLst/>
              <a:rect l="l" t="t" r="r" b="b"/>
              <a:pathLst>
                <a:path w="4012565" h="2675890">
                  <a:moveTo>
                    <a:pt x="0" y="2675717"/>
                  </a:moveTo>
                  <a:lnTo>
                    <a:pt x="4012456" y="0"/>
                  </a:lnTo>
                </a:path>
              </a:pathLst>
            </a:custGeom>
            <a:ln w="9144">
              <a:solidFill>
                <a:srgbClr val="D9D9D9"/>
              </a:solidFill>
            </a:ln>
          </p:spPr>
          <p:txBody>
            <a:bodyPr wrap="square" lIns="0" tIns="0" rIns="0" bIns="0" rtlCol="0"/>
            <a:lstStyle/>
            <a:p>
              <a:endParaRPr/>
            </a:p>
          </p:txBody>
        </p:sp>
        <p:sp>
          <p:nvSpPr>
            <p:cNvPr id="7" name="object 7"/>
            <p:cNvSpPr/>
            <p:nvPr/>
          </p:nvSpPr>
          <p:spPr>
            <a:xfrm>
              <a:off x="7042404" y="0"/>
              <a:ext cx="1219200" cy="6858000"/>
            </a:xfrm>
            <a:custGeom>
              <a:avLst/>
              <a:gdLst/>
              <a:ahLst/>
              <a:cxnLst/>
              <a:rect l="l" t="t" r="r" b="b"/>
              <a:pathLst>
                <a:path w="1219200" h="6858000">
                  <a:moveTo>
                    <a:pt x="0" y="0"/>
                  </a:moveTo>
                  <a:lnTo>
                    <a:pt x="1219200" y="6857999"/>
                  </a:lnTo>
                </a:path>
              </a:pathLst>
            </a:custGeom>
            <a:ln w="9144">
              <a:solidFill>
                <a:srgbClr val="BEBEBE"/>
              </a:solidFill>
            </a:ln>
          </p:spPr>
          <p:txBody>
            <a:bodyPr wrap="square" lIns="0" tIns="0" rIns="0" bIns="0" rtlCol="0"/>
            <a:lstStyle/>
            <a:p>
              <a:endParaRPr/>
            </a:p>
          </p:txBody>
        </p:sp>
        <p:sp>
          <p:nvSpPr>
            <p:cNvPr id="8" name="object 8"/>
            <p:cNvSpPr/>
            <p:nvPr/>
          </p:nvSpPr>
          <p:spPr>
            <a:xfrm>
              <a:off x="6891727" y="0"/>
              <a:ext cx="2252345" cy="6858000"/>
            </a:xfrm>
            <a:custGeom>
              <a:avLst/>
              <a:gdLst/>
              <a:ahLst/>
              <a:cxnLst/>
              <a:rect l="l" t="t" r="r" b="b"/>
              <a:pathLst>
                <a:path w="2252345" h="6858000">
                  <a:moveTo>
                    <a:pt x="2023163" y="0"/>
                  </a:moveTo>
                  <a:lnTo>
                    <a:pt x="0" y="6857998"/>
                  </a:lnTo>
                  <a:lnTo>
                    <a:pt x="2252271" y="6857998"/>
                  </a:lnTo>
                  <a:lnTo>
                    <a:pt x="2252271" y="8226"/>
                  </a:lnTo>
                  <a:lnTo>
                    <a:pt x="2023163" y="0"/>
                  </a:lnTo>
                  <a:close/>
                </a:path>
              </a:pathLst>
            </a:custGeom>
            <a:solidFill>
              <a:srgbClr val="90C225">
                <a:alpha val="30195"/>
              </a:srgbClr>
            </a:solidFill>
          </p:spPr>
          <p:txBody>
            <a:bodyPr wrap="square" lIns="0" tIns="0" rIns="0" bIns="0" rtlCol="0"/>
            <a:lstStyle/>
            <a:p>
              <a:endParaRPr/>
            </a:p>
          </p:txBody>
        </p:sp>
        <p:sp>
          <p:nvSpPr>
            <p:cNvPr id="9" name="object 9"/>
            <p:cNvSpPr/>
            <p:nvPr/>
          </p:nvSpPr>
          <p:spPr>
            <a:xfrm>
              <a:off x="7207072" y="0"/>
              <a:ext cx="1937385" cy="6858000"/>
            </a:xfrm>
            <a:custGeom>
              <a:avLst/>
              <a:gdLst/>
              <a:ahLst/>
              <a:cxnLst/>
              <a:rect l="l" t="t" r="r" b="b"/>
              <a:pathLst>
                <a:path w="1937384" h="6858000">
                  <a:moveTo>
                    <a:pt x="1936927" y="0"/>
                  </a:moveTo>
                  <a:lnTo>
                    <a:pt x="0" y="0"/>
                  </a:lnTo>
                  <a:lnTo>
                    <a:pt x="1200326" y="6857996"/>
                  </a:lnTo>
                  <a:lnTo>
                    <a:pt x="1936927" y="6857996"/>
                  </a:lnTo>
                  <a:lnTo>
                    <a:pt x="1936927" y="0"/>
                  </a:lnTo>
                  <a:close/>
                </a:path>
              </a:pathLst>
            </a:custGeom>
            <a:solidFill>
              <a:srgbClr val="90C225">
                <a:alpha val="19999"/>
              </a:srgbClr>
            </a:solidFill>
          </p:spPr>
          <p:txBody>
            <a:bodyPr wrap="square" lIns="0" tIns="0" rIns="0" bIns="0" rtlCol="0"/>
            <a:lstStyle/>
            <a:p>
              <a:endParaRPr/>
            </a:p>
          </p:txBody>
        </p:sp>
        <p:sp>
          <p:nvSpPr>
            <p:cNvPr id="10" name="object 10"/>
            <p:cNvSpPr/>
            <p:nvPr/>
          </p:nvSpPr>
          <p:spPr>
            <a:xfrm>
              <a:off x="6638545" y="3921067"/>
              <a:ext cx="2505710" cy="2937510"/>
            </a:xfrm>
            <a:custGeom>
              <a:avLst/>
              <a:gdLst/>
              <a:ahLst/>
              <a:cxnLst/>
              <a:rect l="l" t="t" r="r" b="b"/>
              <a:pathLst>
                <a:path w="2505709" h="2937509">
                  <a:moveTo>
                    <a:pt x="2505454" y="0"/>
                  </a:moveTo>
                  <a:lnTo>
                    <a:pt x="0" y="2936930"/>
                  </a:lnTo>
                  <a:lnTo>
                    <a:pt x="2505454" y="2936930"/>
                  </a:lnTo>
                  <a:lnTo>
                    <a:pt x="2505454" y="0"/>
                  </a:lnTo>
                  <a:close/>
                </a:path>
              </a:pathLst>
            </a:custGeom>
            <a:solidFill>
              <a:srgbClr val="539F20">
                <a:alpha val="72155"/>
              </a:srgbClr>
            </a:solidFill>
          </p:spPr>
          <p:txBody>
            <a:bodyPr wrap="square" lIns="0" tIns="0" rIns="0" bIns="0" rtlCol="0"/>
            <a:lstStyle/>
            <a:p>
              <a:endParaRPr/>
            </a:p>
          </p:txBody>
        </p:sp>
        <p:sp>
          <p:nvSpPr>
            <p:cNvPr id="11" name="object 11"/>
            <p:cNvSpPr/>
            <p:nvPr/>
          </p:nvSpPr>
          <p:spPr>
            <a:xfrm>
              <a:off x="7012872" y="0"/>
              <a:ext cx="2131695" cy="6858000"/>
            </a:xfrm>
            <a:custGeom>
              <a:avLst/>
              <a:gdLst/>
              <a:ahLst/>
              <a:cxnLst/>
              <a:rect l="l" t="t" r="r" b="b"/>
              <a:pathLst>
                <a:path w="2131695" h="6858000">
                  <a:moveTo>
                    <a:pt x="2131127" y="0"/>
                  </a:moveTo>
                  <a:lnTo>
                    <a:pt x="0" y="0"/>
                  </a:lnTo>
                  <a:lnTo>
                    <a:pt x="1854139" y="6857996"/>
                  </a:lnTo>
                  <a:lnTo>
                    <a:pt x="2131127" y="6849802"/>
                  </a:lnTo>
                  <a:lnTo>
                    <a:pt x="2131127" y="0"/>
                  </a:lnTo>
                  <a:close/>
                </a:path>
              </a:pathLst>
            </a:custGeom>
            <a:solidFill>
              <a:srgbClr val="3E7818">
                <a:alpha val="70195"/>
              </a:srgbClr>
            </a:solidFill>
          </p:spPr>
          <p:txBody>
            <a:bodyPr wrap="square" lIns="0" tIns="0" rIns="0" bIns="0" rtlCol="0"/>
            <a:lstStyle/>
            <a:p>
              <a:endParaRPr/>
            </a:p>
          </p:txBody>
        </p:sp>
        <p:sp>
          <p:nvSpPr>
            <p:cNvPr id="12" name="object 12"/>
            <p:cNvSpPr/>
            <p:nvPr/>
          </p:nvSpPr>
          <p:spPr>
            <a:xfrm>
              <a:off x="8295132" y="0"/>
              <a:ext cx="848994" cy="6858000"/>
            </a:xfrm>
            <a:custGeom>
              <a:avLst/>
              <a:gdLst/>
              <a:ahLst/>
              <a:cxnLst/>
              <a:rect l="l" t="t" r="r" b="b"/>
              <a:pathLst>
                <a:path w="848995" h="6858000">
                  <a:moveTo>
                    <a:pt x="848867" y="0"/>
                  </a:moveTo>
                  <a:lnTo>
                    <a:pt x="676515" y="0"/>
                  </a:lnTo>
                  <a:lnTo>
                    <a:pt x="0" y="6857996"/>
                  </a:lnTo>
                  <a:lnTo>
                    <a:pt x="848867" y="6857996"/>
                  </a:lnTo>
                  <a:lnTo>
                    <a:pt x="848867" y="0"/>
                  </a:lnTo>
                  <a:close/>
                </a:path>
              </a:pathLst>
            </a:custGeom>
            <a:solidFill>
              <a:srgbClr val="C0E374">
                <a:alpha val="70195"/>
              </a:srgbClr>
            </a:solidFill>
          </p:spPr>
          <p:txBody>
            <a:bodyPr wrap="square" lIns="0" tIns="0" rIns="0" bIns="0" rtlCol="0"/>
            <a:lstStyle/>
            <a:p>
              <a:endParaRPr/>
            </a:p>
          </p:txBody>
        </p:sp>
        <p:sp>
          <p:nvSpPr>
            <p:cNvPr id="13" name="object 13"/>
            <p:cNvSpPr/>
            <p:nvPr/>
          </p:nvSpPr>
          <p:spPr>
            <a:xfrm>
              <a:off x="8078449" y="0"/>
              <a:ext cx="1065530" cy="6858000"/>
            </a:xfrm>
            <a:custGeom>
              <a:avLst/>
              <a:gdLst/>
              <a:ahLst/>
              <a:cxnLst/>
              <a:rect l="l" t="t" r="r" b="b"/>
              <a:pathLst>
                <a:path w="1065529" h="6858000">
                  <a:moveTo>
                    <a:pt x="1051063" y="0"/>
                  </a:moveTo>
                  <a:lnTo>
                    <a:pt x="0" y="0"/>
                  </a:lnTo>
                  <a:lnTo>
                    <a:pt x="937406" y="6857996"/>
                  </a:lnTo>
                  <a:lnTo>
                    <a:pt x="1065296" y="6857996"/>
                  </a:lnTo>
                  <a:lnTo>
                    <a:pt x="1065455" y="6654302"/>
                  </a:lnTo>
                  <a:lnTo>
                    <a:pt x="1065405" y="6145234"/>
                  </a:lnTo>
                  <a:lnTo>
                    <a:pt x="1065165" y="5890784"/>
                  </a:lnTo>
                  <a:lnTo>
                    <a:pt x="1064711" y="5585510"/>
                  </a:lnTo>
                  <a:lnTo>
                    <a:pt x="1063982" y="5229435"/>
                  </a:lnTo>
                  <a:lnTo>
                    <a:pt x="1062782" y="4771727"/>
                  </a:lnTo>
                  <a:lnTo>
                    <a:pt x="1060321" y="4009060"/>
                  </a:lnTo>
                  <a:lnTo>
                    <a:pt x="1054930" y="2483906"/>
                  </a:lnTo>
                  <a:lnTo>
                    <a:pt x="1053375" y="1975424"/>
                  </a:lnTo>
                  <a:lnTo>
                    <a:pt x="1052337" y="1568557"/>
                  </a:lnTo>
                  <a:lnTo>
                    <a:pt x="1051624" y="1212471"/>
                  </a:lnTo>
                  <a:lnTo>
                    <a:pt x="1051188" y="907185"/>
                  </a:lnTo>
                  <a:lnTo>
                    <a:pt x="1050963" y="652725"/>
                  </a:lnTo>
                  <a:lnTo>
                    <a:pt x="1050923" y="194553"/>
                  </a:lnTo>
                  <a:lnTo>
                    <a:pt x="1051063" y="0"/>
                  </a:lnTo>
                  <a:close/>
                </a:path>
              </a:pathLst>
            </a:custGeom>
            <a:solidFill>
              <a:srgbClr val="90C225">
                <a:alpha val="65097"/>
              </a:srgbClr>
            </a:solidFill>
          </p:spPr>
          <p:txBody>
            <a:bodyPr wrap="square" lIns="0" tIns="0" rIns="0" bIns="0" rtlCol="0"/>
            <a:lstStyle/>
            <a:p>
              <a:endParaRPr/>
            </a:p>
          </p:txBody>
        </p:sp>
        <p:sp>
          <p:nvSpPr>
            <p:cNvPr id="14" name="object 14"/>
            <p:cNvSpPr/>
            <p:nvPr/>
          </p:nvSpPr>
          <p:spPr>
            <a:xfrm>
              <a:off x="8060436" y="4903644"/>
              <a:ext cx="1083945" cy="1954530"/>
            </a:xfrm>
            <a:custGeom>
              <a:avLst/>
              <a:gdLst/>
              <a:ahLst/>
              <a:cxnLst/>
              <a:rect l="l" t="t" r="r" b="b"/>
              <a:pathLst>
                <a:path w="1083945" h="1954529">
                  <a:moveTo>
                    <a:pt x="1083562" y="0"/>
                  </a:moveTo>
                  <a:lnTo>
                    <a:pt x="0" y="1954354"/>
                  </a:lnTo>
                  <a:lnTo>
                    <a:pt x="1083562" y="1949315"/>
                  </a:lnTo>
                  <a:lnTo>
                    <a:pt x="1083562" y="0"/>
                  </a:lnTo>
                  <a:close/>
                </a:path>
              </a:pathLst>
            </a:custGeom>
            <a:solidFill>
              <a:srgbClr val="90C225">
                <a:alpha val="79998"/>
              </a:srgbClr>
            </a:solidFill>
          </p:spPr>
          <p:txBody>
            <a:bodyPr wrap="square" lIns="0" tIns="0" rIns="0" bIns="0" rtlCol="0"/>
            <a:lstStyle/>
            <a:p>
              <a:endParaRPr/>
            </a:p>
          </p:txBody>
        </p:sp>
      </p:grpSp>
      <p:sp>
        <p:nvSpPr>
          <p:cNvPr id="15" name="object 15"/>
          <p:cNvSpPr txBox="1">
            <a:spLocks noGrp="1"/>
          </p:cNvSpPr>
          <p:nvPr>
            <p:ph type="title"/>
          </p:nvPr>
        </p:nvSpPr>
        <p:spPr>
          <a:xfrm>
            <a:off x="662452" y="0"/>
            <a:ext cx="6515914" cy="566821"/>
          </a:xfrm>
          <a:prstGeom prst="rect">
            <a:avLst/>
          </a:prstGeom>
        </p:spPr>
        <p:txBody>
          <a:bodyPr vert="horz" wrap="square" lIns="0" tIns="12699" rIns="0" bIns="0" rtlCol="0">
            <a:spAutoFit/>
          </a:bodyPr>
          <a:lstStyle/>
          <a:p>
            <a:pPr marL="12699">
              <a:spcBef>
                <a:spcPts val="100"/>
              </a:spcBef>
            </a:pPr>
            <a:r>
              <a:rPr sz="3600" b="1" dirty="0">
                <a:latin typeface="Trebuchet MS"/>
                <a:cs typeface="Trebuchet MS"/>
              </a:rPr>
              <a:t>Steps</a:t>
            </a:r>
            <a:r>
              <a:rPr sz="3600" b="1" spc="-50" dirty="0">
                <a:latin typeface="Trebuchet MS"/>
                <a:cs typeface="Trebuchet MS"/>
              </a:rPr>
              <a:t> </a:t>
            </a:r>
            <a:r>
              <a:rPr sz="3600" b="1">
                <a:latin typeface="Trebuchet MS"/>
                <a:cs typeface="Trebuchet MS"/>
              </a:rPr>
              <a:t>in</a:t>
            </a:r>
            <a:r>
              <a:rPr sz="3600" b="1" spc="-55">
                <a:latin typeface="Trebuchet MS"/>
                <a:cs typeface="Trebuchet MS"/>
              </a:rPr>
              <a:t> </a:t>
            </a:r>
            <a:r>
              <a:rPr lang="en-US" sz="3500" b="1" spc="-10" dirty="0" smtClean="0">
                <a:cs typeface="Times New Roman" pitchFamily="18" charset="0"/>
              </a:rPr>
              <a:t>Character </a:t>
            </a:r>
            <a:r>
              <a:rPr lang="en-US" sz="3500" b="1" spc="-5" dirty="0" smtClean="0">
                <a:cs typeface="Times New Roman" pitchFamily="18" charset="0"/>
              </a:rPr>
              <a:t>Recognition </a:t>
            </a:r>
            <a:endParaRPr sz="3600" b="1">
              <a:latin typeface="Trebuchet MS"/>
              <a:cs typeface="Trebuchet M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629158"/>
            <a:ext cx="6033912" cy="566821"/>
          </a:xfrm>
          <a:prstGeom prst="rect">
            <a:avLst/>
          </a:prstGeom>
        </p:spPr>
        <p:txBody>
          <a:bodyPr vert="horz" wrap="square" lIns="0" tIns="12699" rIns="0" bIns="0" rtlCol="0">
            <a:spAutoFit/>
          </a:bodyPr>
          <a:lstStyle/>
          <a:p>
            <a:pPr marL="12699">
              <a:spcBef>
                <a:spcPts val="100"/>
              </a:spcBef>
            </a:pPr>
            <a:r>
              <a:rPr sz="3600" b="1" dirty="0">
                <a:latin typeface="Trebuchet MS"/>
                <a:cs typeface="Trebuchet MS"/>
              </a:rPr>
              <a:t>Steps</a:t>
            </a:r>
            <a:r>
              <a:rPr sz="3600" b="1" spc="-50" dirty="0">
                <a:latin typeface="Trebuchet MS"/>
                <a:cs typeface="Trebuchet MS"/>
              </a:rPr>
              <a:t> </a:t>
            </a:r>
            <a:r>
              <a:rPr sz="3600" b="1">
                <a:latin typeface="Trebuchet MS"/>
                <a:cs typeface="Trebuchet MS"/>
              </a:rPr>
              <a:t>in</a:t>
            </a:r>
            <a:r>
              <a:rPr sz="3600" b="1" spc="-50">
                <a:latin typeface="Trebuchet MS"/>
                <a:cs typeface="Trebuchet MS"/>
              </a:rPr>
              <a:t> </a:t>
            </a:r>
            <a:r>
              <a:rPr lang="en-US" sz="3500" b="1" spc="-10" dirty="0" smtClean="0">
                <a:cs typeface="Times New Roman" pitchFamily="18" charset="0"/>
              </a:rPr>
              <a:t>Character </a:t>
            </a:r>
            <a:r>
              <a:rPr lang="en-US" sz="3500" b="1" spc="-5" dirty="0" smtClean="0">
                <a:cs typeface="Times New Roman" pitchFamily="18" charset="0"/>
              </a:rPr>
              <a:t>Recognition </a:t>
            </a:r>
            <a:endParaRPr sz="3600" b="1">
              <a:latin typeface="Trebuchet MS"/>
              <a:cs typeface="Trebuchet MS"/>
            </a:endParaRPr>
          </a:p>
        </p:txBody>
      </p:sp>
      <p:grpSp>
        <p:nvGrpSpPr>
          <p:cNvPr id="3" name="object 3"/>
          <p:cNvGrpSpPr/>
          <p:nvPr/>
        </p:nvGrpSpPr>
        <p:grpSpPr>
          <a:xfrm>
            <a:off x="609600" y="1757172"/>
            <a:ext cx="7726680" cy="4851400"/>
            <a:chOff x="609600" y="1757172"/>
            <a:chExt cx="7726680" cy="4851400"/>
          </a:xfrm>
        </p:grpSpPr>
        <p:pic>
          <p:nvPicPr>
            <p:cNvPr id="4" name="object 4"/>
            <p:cNvPicPr/>
            <p:nvPr/>
          </p:nvPicPr>
          <p:blipFill>
            <a:blip r:embed="rId2" cstate="print"/>
            <a:stretch>
              <a:fillRect/>
            </a:stretch>
          </p:blipFill>
          <p:spPr>
            <a:xfrm>
              <a:off x="609600" y="1757172"/>
              <a:ext cx="2258568" cy="885443"/>
            </a:xfrm>
            <a:prstGeom prst="rect">
              <a:avLst/>
            </a:prstGeom>
          </p:spPr>
        </p:pic>
        <p:pic>
          <p:nvPicPr>
            <p:cNvPr id="5" name="object 5"/>
            <p:cNvPicPr/>
            <p:nvPr/>
          </p:nvPicPr>
          <p:blipFill>
            <a:blip r:embed="rId3" cstate="print"/>
            <a:stretch>
              <a:fillRect/>
            </a:stretch>
          </p:blipFill>
          <p:spPr>
            <a:xfrm>
              <a:off x="2276855" y="2639568"/>
              <a:ext cx="591312" cy="448055"/>
            </a:xfrm>
            <a:prstGeom prst="rect">
              <a:avLst/>
            </a:prstGeom>
          </p:spPr>
        </p:pic>
        <p:pic>
          <p:nvPicPr>
            <p:cNvPr id="6" name="object 6"/>
            <p:cNvPicPr/>
            <p:nvPr/>
          </p:nvPicPr>
          <p:blipFill>
            <a:blip r:embed="rId4" cstate="print"/>
            <a:stretch>
              <a:fillRect/>
            </a:stretch>
          </p:blipFill>
          <p:spPr>
            <a:xfrm>
              <a:off x="2276855" y="3087624"/>
              <a:ext cx="2238756" cy="894588"/>
            </a:xfrm>
            <a:prstGeom prst="rect">
              <a:avLst/>
            </a:prstGeom>
          </p:spPr>
        </p:pic>
        <p:pic>
          <p:nvPicPr>
            <p:cNvPr id="7" name="object 7"/>
            <p:cNvPicPr/>
            <p:nvPr/>
          </p:nvPicPr>
          <p:blipFill>
            <a:blip r:embed="rId5" cstate="print"/>
            <a:stretch>
              <a:fillRect/>
            </a:stretch>
          </p:blipFill>
          <p:spPr>
            <a:xfrm>
              <a:off x="3877055" y="3970020"/>
              <a:ext cx="638555" cy="457200"/>
            </a:xfrm>
            <a:prstGeom prst="rect">
              <a:avLst/>
            </a:prstGeom>
          </p:spPr>
        </p:pic>
        <p:pic>
          <p:nvPicPr>
            <p:cNvPr id="8" name="object 8"/>
            <p:cNvPicPr/>
            <p:nvPr/>
          </p:nvPicPr>
          <p:blipFill>
            <a:blip r:embed="rId6" cstate="print"/>
            <a:stretch>
              <a:fillRect/>
            </a:stretch>
          </p:blipFill>
          <p:spPr>
            <a:xfrm>
              <a:off x="3877055" y="4399788"/>
              <a:ext cx="2382012" cy="896112"/>
            </a:xfrm>
            <a:prstGeom prst="rect">
              <a:avLst/>
            </a:prstGeom>
          </p:spPr>
        </p:pic>
        <p:pic>
          <p:nvPicPr>
            <p:cNvPr id="9" name="object 9"/>
            <p:cNvPicPr/>
            <p:nvPr/>
          </p:nvPicPr>
          <p:blipFill>
            <a:blip r:embed="rId7" cstate="print"/>
            <a:stretch>
              <a:fillRect/>
            </a:stretch>
          </p:blipFill>
          <p:spPr>
            <a:xfrm>
              <a:off x="5649467" y="5271516"/>
              <a:ext cx="609600" cy="457200"/>
            </a:xfrm>
            <a:prstGeom prst="rect">
              <a:avLst/>
            </a:prstGeom>
          </p:spPr>
        </p:pic>
        <p:pic>
          <p:nvPicPr>
            <p:cNvPr id="10" name="object 10"/>
            <p:cNvPicPr/>
            <p:nvPr/>
          </p:nvPicPr>
          <p:blipFill>
            <a:blip r:embed="rId8" cstate="print"/>
            <a:stretch>
              <a:fillRect/>
            </a:stretch>
          </p:blipFill>
          <p:spPr>
            <a:xfrm>
              <a:off x="5649467" y="5711951"/>
              <a:ext cx="2686812" cy="896112"/>
            </a:xfrm>
            <a:prstGeom prst="rect">
              <a:avLst/>
            </a:prstGeom>
          </p:spPr>
        </p:pic>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629158"/>
            <a:ext cx="3263900" cy="551432"/>
          </a:xfrm>
          <a:prstGeom prst="rect">
            <a:avLst/>
          </a:prstGeom>
        </p:spPr>
        <p:txBody>
          <a:bodyPr vert="horz" wrap="square" lIns="0" tIns="12699" rIns="0" bIns="0" rtlCol="0">
            <a:spAutoFit/>
          </a:bodyPr>
          <a:lstStyle/>
          <a:p>
            <a:pPr marL="12699">
              <a:spcBef>
                <a:spcPts val="100"/>
              </a:spcBef>
            </a:pPr>
            <a:r>
              <a:rPr sz="3500" b="1" spc="-60" dirty="0">
                <a:cs typeface="Trebuchet MS"/>
              </a:rPr>
              <a:t>Pre</a:t>
            </a:r>
            <a:r>
              <a:rPr sz="3500" b="1" spc="-40" dirty="0">
                <a:cs typeface="Trebuchet MS"/>
              </a:rPr>
              <a:t> </a:t>
            </a:r>
            <a:r>
              <a:rPr sz="3500" b="1" dirty="0">
                <a:cs typeface="Trebuchet MS"/>
              </a:rPr>
              <a:t>-</a:t>
            </a:r>
            <a:r>
              <a:rPr sz="3500" b="1" spc="-30" dirty="0">
                <a:cs typeface="Trebuchet MS"/>
              </a:rPr>
              <a:t> </a:t>
            </a:r>
            <a:r>
              <a:rPr sz="3500" b="1" spc="-5" dirty="0">
                <a:cs typeface="Trebuchet MS"/>
              </a:rPr>
              <a:t>processing</a:t>
            </a:r>
            <a:endParaRPr sz="3500" b="1">
              <a:cs typeface="Trebuchet MS"/>
            </a:endParaRPr>
          </a:p>
        </p:txBody>
      </p:sp>
      <p:sp>
        <p:nvSpPr>
          <p:cNvPr id="3" name="object 3"/>
          <p:cNvSpPr txBox="1">
            <a:spLocks noGrp="1"/>
          </p:cNvSpPr>
          <p:nvPr>
            <p:ph sz="half" idx="1"/>
          </p:nvPr>
        </p:nvSpPr>
        <p:spPr>
          <a:xfrm>
            <a:off x="457472" y="1584740"/>
            <a:ext cx="8415032" cy="2294858"/>
          </a:xfrm>
          <a:prstGeom prst="rect">
            <a:avLst/>
          </a:prstGeom>
        </p:spPr>
        <p:txBody>
          <a:bodyPr vert="horz" wrap="square" lIns="0" tIns="12064" rIns="0" bIns="0" rtlCol="0">
            <a:spAutoFit/>
          </a:bodyPr>
          <a:lstStyle/>
          <a:p>
            <a:pPr marL="355565" marR="5079" indent="-343501" algn="just">
              <a:spcBef>
                <a:spcPts val="95"/>
              </a:spcBef>
              <a:buClr>
                <a:srgbClr val="000000"/>
              </a:buClr>
              <a:buSzPct val="78125"/>
              <a:buFont typeface="Arial MT"/>
              <a:buChar char="•"/>
              <a:tabLst>
                <a:tab pos="355565" algn="l"/>
                <a:tab pos="356200" algn="l"/>
              </a:tabLst>
            </a:pPr>
            <a:r>
              <a:rPr spc="-5" dirty="0"/>
              <a:t>Deals</a:t>
            </a:r>
            <a:r>
              <a:rPr spc="100" dirty="0"/>
              <a:t> </a:t>
            </a:r>
            <a:r>
              <a:rPr spc="-5" dirty="0"/>
              <a:t>with</a:t>
            </a:r>
            <a:r>
              <a:rPr spc="120" dirty="0"/>
              <a:t> </a:t>
            </a:r>
            <a:r>
              <a:rPr spc="-5" dirty="0"/>
              <a:t>Improving </a:t>
            </a:r>
            <a:r>
              <a:rPr dirty="0"/>
              <a:t> </a:t>
            </a:r>
            <a:r>
              <a:rPr spc="-5" dirty="0"/>
              <a:t>quality</a:t>
            </a:r>
            <a:r>
              <a:rPr spc="5" dirty="0"/>
              <a:t> </a:t>
            </a:r>
            <a:r>
              <a:rPr spc="-5" dirty="0"/>
              <a:t>of</a:t>
            </a:r>
            <a:r>
              <a:rPr spc="10" dirty="0"/>
              <a:t> </a:t>
            </a:r>
            <a:r>
              <a:rPr spc="-5" dirty="0"/>
              <a:t>the </a:t>
            </a:r>
            <a:r>
              <a:rPr spc="-10" dirty="0"/>
              <a:t>Image</a:t>
            </a:r>
            <a:r>
              <a:rPr spc="5" dirty="0"/>
              <a:t> </a:t>
            </a:r>
            <a:r>
              <a:rPr spc="-10" dirty="0"/>
              <a:t>for </a:t>
            </a:r>
            <a:r>
              <a:rPr spc="-5" dirty="0"/>
              <a:t> better</a:t>
            </a:r>
            <a:r>
              <a:rPr dirty="0"/>
              <a:t> </a:t>
            </a:r>
            <a:r>
              <a:rPr spc="-5" dirty="0"/>
              <a:t>recognition</a:t>
            </a:r>
            <a:r>
              <a:rPr spc="10" dirty="0"/>
              <a:t> </a:t>
            </a:r>
            <a:r>
              <a:rPr spc="-5" dirty="0"/>
              <a:t>by</a:t>
            </a:r>
            <a:r>
              <a:rPr dirty="0"/>
              <a:t> </a:t>
            </a:r>
            <a:r>
              <a:rPr spc="-5" dirty="0"/>
              <a:t>the </a:t>
            </a:r>
            <a:r>
              <a:rPr dirty="0"/>
              <a:t> </a:t>
            </a:r>
            <a:r>
              <a:rPr spc="-5" dirty="0"/>
              <a:t>system</a:t>
            </a:r>
            <a:r>
              <a:rPr spc="-5"/>
              <a:t>.</a:t>
            </a:r>
            <a:r>
              <a:rPr spc="-10"/>
              <a:t> </a:t>
            </a:r>
            <a:r>
              <a:rPr lang="en-US" spc="-5" dirty="0"/>
              <a:t>C</a:t>
            </a:r>
            <a:r>
              <a:rPr lang="en-US" spc="-5" dirty="0" smtClean="0"/>
              <a:t>haracter </a:t>
            </a:r>
            <a:r>
              <a:rPr spc="-5" smtClean="0"/>
              <a:t>R</a:t>
            </a:r>
            <a:r>
              <a:rPr lang="en-US" spc="-5" dirty="0" err="1" smtClean="0"/>
              <a:t>ecognition</a:t>
            </a:r>
            <a:r>
              <a:rPr smtClean="0"/>
              <a:t> </a:t>
            </a:r>
            <a:r>
              <a:rPr spc="-5" dirty="0"/>
              <a:t>software</a:t>
            </a:r>
            <a:r>
              <a:rPr spc="5" dirty="0"/>
              <a:t> </a:t>
            </a:r>
            <a:r>
              <a:rPr spc="-5" dirty="0"/>
              <a:t>often </a:t>
            </a:r>
            <a:r>
              <a:rPr spc="-470" dirty="0"/>
              <a:t> </a:t>
            </a:r>
            <a:r>
              <a:rPr spc="-5" dirty="0"/>
              <a:t>"pre-processes"</a:t>
            </a:r>
            <a:r>
              <a:rPr spc="15" dirty="0"/>
              <a:t> </a:t>
            </a:r>
            <a:r>
              <a:rPr spc="-5" dirty="0"/>
              <a:t>images</a:t>
            </a:r>
            <a:r>
              <a:rPr dirty="0"/>
              <a:t> </a:t>
            </a:r>
            <a:r>
              <a:rPr spc="-10" dirty="0"/>
              <a:t>to </a:t>
            </a:r>
            <a:r>
              <a:rPr spc="-5" dirty="0"/>
              <a:t> </a:t>
            </a:r>
            <a:r>
              <a:rPr spc="-10" dirty="0"/>
              <a:t>improve</a:t>
            </a:r>
            <a:r>
              <a:rPr spc="30" dirty="0"/>
              <a:t> </a:t>
            </a:r>
            <a:r>
              <a:rPr spc="-5" dirty="0"/>
              <a:t>the</a:t>
            </a:r>
            <a:r>
              <a:rPr spc="5" dirty="0"/>
              <a:t> </a:t>
            </a:r>
            <a:r>
              <a:rPr spc="-5" dirty="0"/>
              <a:t>chances</a:t>
            </a:r>
            <a:r>
              <a:rPr spc="-20" dirty="0"/>
              <a:t> </a:t>
            </a:r>
            <a:r>
              <a:rPr spc="-10" dirty="0"/>
              <a:t>of </a:t>
            </a:r>
            <a:r>
              <a:rPr spc="-5" dirty="0"/>
              <a:t> successful</a:t>
            </a:r>
            <a:r>
              <a:rPr dirty="0"/>
              <a:t> </a:t>
            </a:r>
            <a:r>
              <a:rPr spc="-5" dirty="0"/>
              <a:t>recognition.</a:t>
            </a:r>
          </a:p>
          <a:p>
            <a:pPr marL="12699">
              <a:spcBef>
                <a:spcPts val="1010"/>
              </a:spcBef>
              <a:tabLst>
                <a:tab pos="355565" algn="l"/>
              </a:tabLst>
            </a:pPr>
            <a:endParaRPr spc="-1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126970" y="1"/>
            <a:ext cx="4022090" cy="6867525"/>
            <a:chOff x="5126970" y="0"/>
            <a:chExt cx="4022090" cy="6867525"/>
          </a:xfrm>
        </p:grpSpPr>
        <p:sp>
          <p:nvSpPr>
            <p:cNvPr id="3" name="object 3"/>
            <p:cNvSpPr/>
            <p:nvPr/>
          </p:nvSpPr>
          <p:spPr>
            <a:xfrm>
              <a:off x="5131542" y="4182281"/>
              <a:ext cx="4012565" cy="2675890"/>
            </a:xfrm>
            <a:custGeom>
              <a:avLst/>
              <a:gdLst/>
              <a:ahLst/>
              <a:cxnLst/>
              <a:rect l="l" t="t" r="r" b="b"/>
              <a:pathLst>
                <a:path w="4012565" h="2675890">
                  <a:moveTo>
                    <a:pt x="0" y="2675717"/>
                  </a:moveTo>
                  <a:lnTo>
                    <a:pt x="4012456" y="0"/>
                  </a:lnTo>
                </a:path>
              </a:pathLst>
            </a:custGeom>
            <a:ln w="9144">
              <a:solidFill>
                <a:srgbClr val="D9D9D9"/>
              </a:solidFill>
            </a:ln>
          </p:spPr>
          <p:txBody>
            <a:bodyPr wrap="square" lIns="0" tIns="0" rIns="0" bIns="0" rtlCol="0"/>
            <a:lstStyle/>
            <a:p>
              <a:endParaRPr/>
            </a:p>
          </p:txBody>
        </p:sp>
        <p:sp>
          <p:nvSpPr>
            <p:cNvPr id="4" name="object 4"/>
            <p:cNvSpPr/>
            <p:nvPr/>
          </p:nvSpPr>
          <p:spPr>
            <a:xfrm>
              <a:off x="7042404" y="0"/>
              <a:ext cx="1219200" cy="6858000"/>
            </a:xfrm>
            <a:custGeom>
              <a:avLst/>
              <a:gdLst/>
              <a:ahLst/>
              <a:cxnLst/>
              <a:rect l="l" t="t" r="r" b="b"/>
              <a:pathLst>
                <a:path w="1219200" h="6858000">
                  <a:moveTo>
                    <a:pt x="0" y="0"/>
                  </a:moveTo>
                  <a:lnTo>
                    <a:pt x="1219200" y="6857999"/>
                  </a:lnTo>
                </a:path>
              </a:pathLst>
            </a:custGeom>
            <a:ln w="9144">
              <a:solidFill>
                <a:srgbClr val="BEBEBE"/>
              </a:solidFill>
            </a:ln>
          </p:spPr>
          <p:txBody>
            <a:bodyPr wrap="square" lIns="0" tIns="0" rIns="0" bIns="0" rtlCol="0"/>
            <a:lstStyle/>
            <a:p>
              <a:endParaRPr/>
            </a:p>
          </p:txBody>
        </p:sp>
        <p:sp>
          <p:nvSpPr>
            <p:cNvPr id="5" name="object 5"/>
            <p:cNvSpPr/>
            <p:nvPr/>
          </p:nvSpPr>
          <p:spPr>
            <a:xfrm>
              <a:off x="6891727" y="0"/>
              <a:ext cx="2252345" cy="6858000"/>
            </a:xfrm>
            <a:custGeom>
              <a:avLst/>
              <a:gdLst/>
              <a:ahLst/>
              <a:cxnLst/>
              <a:rect l="l" t="t" r="r" b="b"/>
              <a:pathLst>
                <a:path w="2252345" h="6858000">
                  <a:moveTo>
                    <a:pt x="2023163" y="0"/>
                  </a:moveTo>
                  <a:lnTo>
                    <a:pt x="0" y="6857998"/>
                  </a:lnTo>
                  <a:lnTo>
                    <a:pt x="2252271" y="6857998"/>
                  </a:lnTo>
                  <a:lnTo>
                    <a:pt x="2252271" y="8226"/>
                  </a:lnTo>
                  <a:lnTo>
                    <a:pt x="2023163" y="0"/>
                  </a:lnTo>
                  <a:close/>
                </a:path>
              </a:pathLst>
            </a:custGeom>
            <a:solidFill>
              <a:srgbClr val="90C225">
                <a:alpha val="30195"/>
              </a:srgbClr>
            </a:solidFill>
          </p:spPr>
          <p:txBody>
            <a:bodyPr wrap="square" lIns="0" tIns="0" rIns="0" bIns="0" rtlCol="0"/>
            <a:lstStyle/>
            <a:p>
              <a:endParaRPr/>
            </a:p>
          </p:txBody>
        </p:sp>
        <p:sp>
          <p:nvSpPr>
            <p:cNvPr id="6" name="object 6"/>
            <p:cNvSpPr/>
            <p:nvPr/>
          </p:nvSpPr>
          <p:spPr>
            <a:xfrm>
              <a:off x="7207072" y="0"/>
              <a:ext cx="1937385" cy="6858000"/>
            </a:xfrm>
            <a:custGeom>
              <a:avLst/>
              <a:gdLst/>
              <a:ahLst/>
              <a:cxnLst/>
              <a:rect l="l" t="t" r="r" b="b"/>
              <a:pathLst>
                <a:path w="1937384" h="6858000">
                  <a:moveTo>
                    <a:pt x="1936927" y="0"/>
                  </a:moveTo>
                  <a:lnTo>
                    <a:pt x="0" y="0"/>
                  </a:lnTo>
                  <a:lnTo>
                    <a:pt x="1200326" y="6857996"/>
                  </a:lnTo>
                  <a:lnTo>
                    <a:pt x="1936927" y="6857996"/>
                  </a:lnTo>
                  <a:lnTo>
                    <a:pt x="1936927" y="0"/>
                  </a:lnTo>
                  <a:close/>
                </a:path>
              </a:pathLst>
            </a:custGeom>
            <a:solidFill>
              <a:srgbClr val="90C225">
                <a:alpha val="19999"/>
              </a:srgbClr>
            </a:solidFill>
          </p:spPr>
          <p:txBody>
            <a:bodyPr wrap="square" lIns="0" tIns="0" rIns="0" bIns="0" rtlCol="0"/>
            <a:lstStyle/>
            <a:p>
              <a:endParaRPr/>
            </a:p>
          </p:txBody>
        </p:sp>
        <p:sp>
          <p:nvSpPr>
            <p:cNvPr id="7" name="object 7"/>
            <p:cNvSpPr/>
            <p:nvPr/>
          </p:nvSpPr>
          <p:spPr>
            <a:xfrm>
              <a:off x="6638545" y="3921067"/>
              <a:ext cx="2505710" cy="2937510"/>
            </a:xfrm>
            <a:custGeom>
              <a:avLst/>
              <a:gdLst/>
              <a:ahLst/>
              <a:cxnLst/>
              <a:rect l="l" t="t" r="r" b="b"/>
              <a:pathLst>
                <a:path w="2505709" h="2937509">
                  <a:moveTo>
                    <a:pt x="2505454" y="0"/>
                  </a:moveTo>
                  <a:lnTo>
                    <a:pt x="0" y="2936930"/>
                  </a:lnTo>
                  <a:lnTo>
                    <a:pt x="2505454" y="2936930"/>
                  </a:lnTo>
                  <a:lnTo>
                    <a:pt x="2505454" y="0"/>
                  </a:lnTo>
                  <a:close/>
                </a:path>
              </a:pathLst>
            </a:custGeom>
            <a:solidFill>
              <a:srgbClr val="539F20">
                <a:alpha val="72155"/>
              </a:srgbClr>
            </a:solidFill>
          </p:spPr>
          <p:txBody>
            <a:bodyPr wrap="square" lIns="0" tIns="0" rIns="0" bIns="0" rtlCol="0"/>
            <a:lstStyle/>
            <a:p>
              <a:endParaRPr/>
            </a:p>
          </p:txBody>
        </p:sp>
        <p:sp>
          <p:nvSpPr>
            <p:cNvPr id="8" name="object 8"/>
            <p:cNvSpPr/>
            <p:nvPr/>
          </p:nvSpPr>
          <p:spPr>
            <a:xfrm>
              <a:off x="7012872" y="0"/>
              <a:ext cx="2131695" cy="6858000"/>
            </a:xfrm>
            <a:custGeom>
              <a:avLst/>
              <a:gdLst/>
              <a:ahLst/>
              <a:cxnLst/>
              <a:rect l="l" t="t" r="r" b="b"/>
              <a:pathLst>
                <a:path w="2131695" h="6858000">
                  <a:moveTo>
                    <a:pt x="2131127" y="0"/>
                  </a:moveTo>
                  <a:lnTo>
                    <a:pt x="0" y="0"/>
                  </a:lnTo>
                  <a:lnTo>
                    <a:pt x="1854139" y="6857996"/>
                  </a:lnTo>
                  <a:lnTo>
                    <a:pt x="2131127" y="6849802"/>
                  </a:lnTo>
                  <a:lnTo>
                    <a:pt x="2131127" y="0"/>
                  </a:lnTo>
                  <a:close/>
                </a:path>
              </a:pathLst>
            </a:custGeom>
            <a:solidFill>
              <a:srgbClr val="3E7818">
                <a:alpha val="70195"/>
              </a:srgbClr>
            </a:solidFill>
          </p:spPr>
          <p:txBody>
            <a:bodyPr wrap="square" lIns="0" tIns="0" rIns="0" bIns="0" rtlCol="0"/>
            <a:lstStyle/>
            <a:p>
              <a:endParaRPr/>
            </a:p>
          </p:txBody>
        </p:sp>
        <p:sp>
          <p:nvSpPr>
            <p:cNvPr id="9" name="object 9"/>
            <p:cNvSpPr/>
            <p:nvPr/>
          </p:nvSpPr>
          <p:spPr>
            <a:xfrm>
              <a:off x="8295132" y="0"/>
              <a:ext cx="848994" cy="6858000"/>
            </a:xfrm>
            <a:custGeom>
              <a:avLst/>
              <a:gdLst/>
              <a:ahLst/>
              <a:cxnLst/>
              <a:rect l="l" t="t" r="r" b="b"/>
              <a:pathLst>
                <a:path w="848995" h="6858000">
                  <a:moveTo>
                    <a:pt x="848867" y="0"/>
                  </a:moveTo>
                  <a:lnTo>
                    <a:pt x="676515" y="0"/>
                  </a:lnTo>
                  <a:lnTo>
                    <a:pt x="0" y="6857996"/>
                  </a:lnTo>
                  <a:lnTo>
                    <a:pt x="848867" y="6857996"/>
                  </a:lnTo>
                  <a:lnTo>
                    <a:pt x="848867" y="0"/>
                  </a:lnTo>
                  <a:close/>
                </a:path>
              </a:pathLst>
            </a:custGeom>
            <a:solidFill>
              <a:srgbClr val="C0E374">
                <a:alpha val="70195"/>
              </a:srgbClr>
            </a:solidFill>
          </p:spPr>
          <p:txBody>
            <a:bodyPr wrap="square" lIns="0" tIns="0" rIns="0" bIns="0" rtlCol="0"/>
            <a:lstStyle/>
            <a:p>
              <a:endParaRPr/>
            </a:p>
          </p:txBody>
        </p:sp>
        <p:sp>
          <p:nvSpPr>
            <p:cNvPr id="10" name="object 10"/>
            <p:cNvSpPr/>
            <p:nvPr/>
          </p:nvSpPr>
          <p:spPr>
            <a:xfrm>
              <a:off x="8078449" y="0"/>
              <a:ext cx="1065530" cy="6858000"/>
            </a:xfrm>
            <a:custGeom>
              <a:avLst/>
              <a:gdLst/>
              <a:ahLst/>
              <a:cxnLst/>
              <a:rect l="l" t="t" r="r" b="b"/>
              <a:pathLst>
                <a:path w="1065529" h="6858000">
                  <a:moveTo>
                    <a:pt x="1051063" y="0"/>
                  </a:moveTo>
                  <a:lnTo>
                    <a:pt x="0" y="0"/>
                  </a:lnTo>
                  <a:lnTo>
                    <a:pt x="937406" y="6857996"/>
                  </a:lnTo>
                  <a:lnTo>
                    <a:pt x="1065296" y="6857996"/>
                  </a:lnTo>
                  <a:lnTo>
                    <a:pt x="1065455" y="6654302"/>
                  </a:lnTo>
                  <a:lnTo>
                    <a:pt x="1065405" y="6145234"/>
                  </a:lnTo>
                  <a:lnTo>
                    <a:pt x="1065165" y="5890784"/>
                  </a:lnTo>
                  <a:lnTo>
                    <a:pt x="1064711" y="5585510"/>
                  </a:lnTo>
                  <a:lnTo>
                    <a:pt x="1063982" y="5229435"/>
                  </a:lnTo>
                  <a:lnTo>
                    <a:pt x="1062782" y="4771727"/>
                  </a:lnTo>
                  <a:lnTo>
                    <a:pt x="1060321" y="4009060"/>
                  </a:lnTo>
                  <a:lnTo>
                    <a:pt x="1054930" y="2483906"/>
                  </a:lnTo>
                  <a:lnTo>
                    <a:pt x="1053375" y="1975424"/>
                  </a:lnTo>
                  <a:lnTo>
                    <a:pt x="1052337" y="1568557"/>
                  </a:lnTo>
                  <a:lnTo>
                    <a:pt x="1051624" y="1212471"/>
                  </a:lnTo>
                  <a:lnTo>
                    <a:pt x="1051188" y="907185"/>
                  </a:lnTo>
                  <a:lnTo>
                    <a:pt x="1050963" y="652725"/>
                  </a:lnTo>
                  <a:lnTo>
                    <a:pt x="1050923" y="194553"/>
                  </a:lnTo>
                  <a:lnTo>
                    <a:pt x="1051063" y="0"/>
                  </a:lnTo>
                  <a:close/>
                </a:path>
              </a:pathLst>
            </a:custGeom>
            <a:solidFill>
              <a:srgbClr val="90C225">
                <a:alpha val="65097"/>
              </a:srgbClr>
            </a:solidFill>
          </p:spPr>
          <p:txBody>
            <a:bodyPr wrap="square" lIns="0" tIns="0" rIns="0" bIns="0" rtlCol="0"/>
            <a:lstStyle/>
            <a:p>
              <a:endParaRPr/>
            </a:p>
          </p:txBody>
        </p:sp>
        <p:sp>
          <p:nvSpPr>
            <p:cNvPr id="11" name="object 11"/>
            <p:cNvSpPr/>
            <p:nvPr/>
          </p:nvSpPr>
          <p:spPr>
            <a:xfrm>
              <a:off x="8060436" y="4903644"/>
              <a:ext cx="1083945" cy="1954530"/>
            </a:xfrm>
            <a:custGeom>
              <a:avLst/>
              <a:gdLst/>
              <a:ahLst/>
              <a:cxnLst/>
              <a:rect l="l" t="t" r="r" b="b"/>
              <a:pathLst>
                <a:path w="1083945" h="1954529">
                  <a:moveTo>
                    <a:pt x="1083562" y="0"/>
                  </a:moveTo>
                  <a:lnTo>
                    <a:pt x="0" y="1954354"/>
                  </a:lnTo>
                  <a:lnTo>
                    <a:pt x="1083562" y="1949315"/>
                  </a:lnTo>
                  <a:lnTo>
                    <a:pt x="1083562" y="0"/>
                  </a:lnTo>
                  <a:close/>
                </a:path>
              </a:pathLst>
            </a:custGeom>
            <a:solidFill>
              <a:srgbClr val="90C225">
                <a:alpha val="79998"/>
              </a:srgbClr>
            </a:solidFill>
          </p:spPr>
          <p:txBody>
            <a:bodyPr wrap="square" lIns="0" tIns="0" rIns="0" bIns="0" rtlCol="0"/>
            <a:lstStyle/>
            <a:p>
              <a:endParaRPr/>
            </a:p>
          </p:txBody>
        </p:sp>
      </p:grpSp>
      <p:pic>
        <p:nvPicPr>
          <p:cNvPr id="12" name="object 12"/>
          <p:cNvPicPr/>
          <p:nvPr/>
        </p:nvPicPr>
        <p:blipFill>
          <a:blip r:embed="rId2" cstate="print"/>
          <a:stretch>
            <a:fillRect/>
          </a:stretch>
        </p:blipFill>
        <p:spPr>
          <a:xfrm>
            <a:off x="539495" y="620268"/>
            <a:ext cx="8080248" cy="53294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4000" b="1" dirty="0" smtClean="0"/>
              <a:t>Function of the protein</a:t>
            </a:r>
            <a:endParaRPr lang="en-US" sz="4000" b="1" dirty="0"/>
          </a:p>
        </p:txBody>
      </p:sp>
      <p:sp>
        <p:nvSpPr>
          <p:cNvPr id="3" name="Content Placeholder 2"/>
          <p:cNvSpPr>
            <a:spLocks noGrp="1"/>
          </p:cNvSpPr>
          <p:nvPr>
            <p:ph idx="1"/>
          </p:nvPr>
        </p:nvSpPr>
        <p:spPr>
          <a:xfrm>
            <a:off x="457200" y="1219201"/>
            <a:ext cx="8229600" cy="4906965"/>
          </a:xfrm>
        </p:spPr>
        <p:txBody>
          <a:bodyPr>
            <a:normAutofit fontScale="70000" lnSpcReduction="20000"/>
          </a:bodyPr>
          <a:lstStyle/>
          <a:p>
            <a:pPr algn="just"/>
            <a:r>
              <a:rPr lang="en-US" dirty="0" smtClean="0">
                <a:latin typeface="Times New Roman" pitchFamily="18" charset="0"/>
                <a:cs typeface="Times New Roman" pitchFamily="18" charset="0"/>
              </a:rPr>
              <a:t>If you do not know anything about the function of a protein then you can </a:t>
            </a:r>
            <a:r>
              <a:rPr lang="en-US" dirty="0" err="1" smtClean="0">
                <a:latin typeface="Times New Roman" pitchFamily="18" charset="0"/>
                <a:cs typeface="Times New Roman" pitchFamily="18" charset="0"/>
              </a:rPr>
              <a:t>analyse</a:t>
            </a:r>
            <a:r>
              <a:rPr lang="en-US" dirty="0" smtClean="0">
                <a:latin typeface="Times New Roman" pitchFamily="18" charset="0"/>
                <a:cs typeface="Times New Roman" pitchFamily="18" charset="0"/>
              </a:rPr>
              <a:t> the primary sequence using a range of bioinformatics tools to predict its function.</a:t>
            </a:r>
          </a:p>
          <a:p>
            <a:pPr algn="just"/>
            <a:r>
              <a:rPr lang="en-US" dirty="0" err="1" smtClean="0">
                <a:latin typeface="Times New Roman" pitchFamily="18" charset="0"/>
                <a:cs typeface="Times New Roman" pitchFamily="18" charset="0"/>
              </a:rPr>
              <a:t>Bioinformatic</a:t>
            </a:r>
            <a:r>
              <a:rPr lang="en-US" dirty="0" smtClean="0">
                <a:latin typeface="Times New Roman" pitchFamily="18" charset="0"/>
                <a:cs typeface="Times New Roman" pitchFamily="18" charset="0"/>
              </a:rPr>
              <a:t> tools can help you predict the cellular location of the protein, whether or not is an </a:t>
            </a:r>
            <a:r>
              <a:rPr lang="en-US" b="1" u="sng" dirty="0" smtClean="0">
                <a:latin typeface="Times New Roman" pitchFamily="18" charset="0"/>
                <a:cs typeface="Times New Roman" pitchFamily="18" charset="0"/>
              </a:rPr>
              <a:t>enzyme,</a:t>
            </a:r>
            <a:r>
              <a:rPr lang="en-US" dirty="0" smtClean="0">
                <a:latin typeface="Times New Roman" pitchFamily="18" charset="0"/>
                <a:cs typeface="Times New Roman" pitchFamily="18" charset="0"/>
              </a:rPr>
              <a:t> or it  is modified in some way.</a:t>
            </a:r>
          </a:p>
          <a:p>
            <a:pPr algn="just"/>
            <a:r>
              <a:rPr lang="en-US" dirty="0" smtClean="0">
                <a:latin typeface="Times New Roman" pitchFamily="18" charset="0"/>
                <a:cs typeface="Times New Roman" pitchFamily="18" charset="0"/>
              </a:rPr>
              <a:t>Once you have predicted the function and role of the protein in the cell you can then carry out experiments to test your hypothesis.</a:t>
            </a:r>
          </a:p>
          <a:p>
            <a:pPr algn="just"/>
            <a:r>
              <a:rPr lang="en-US" dirty="0" smtClean="0">
                <a:latin typeface="Times New Roman" pitchFamily="18" charset="0"/>
                <a:cs typeface="Times New Roman" pitchFamily="18" charset="0"/>
              </a:rPr>
              <a:t>If the function of the protein is known then </a:t>
            </a:r>
            <a:r>
              <a:rPr lang="en-US" dirty="0" err="1" smtClean="0">
                <a:latin typeface="Times New Roman" pitchFamily="18" charset="0"/>
                <a:cs typeface="Times New Roman" pitchFamily="18" charset="0"/>
              </a:rPr>
              <a:t>analysing</a:t>
            </a:r>
            <a:r>
              <a:rPr lang="en-US" dirty="0" smtClean="0">
                <a:latin typeface="Times New Roman" pitchFamily="18" charset="0"/>
                <a:cs typeface="Times New Roman" pitchFamily="18" charset="0"/>
              </a:rPr>
              <a:t> the sequence can help you predict the function of </a:t>
            </a:r>
            <a:r>
              <a:rPr lang="en-US" dirty="0" smtClean="0">
                <a:latin typeface="Times New Roman" pitchFamily="18" charset="0"/>
                <a:cs typeface="Times New Roman" pitchFamily="18" charset="0"/>
                <a:hlinkClick r:id="rId2"/>
              </a:rPr>
              <a:t>proteins</a:t>
            </a:r>
            <a:r>
              <a:rPr lang="en-US" dirty="0" smtClean="0">
                <a:latin typeface="Times New Roman" pitchFamily="18" charset="0"/>
                <a:cs typeface="Times New Roman" pitchFamily="18" charset="0"/>
              </a:rPr>
              <a:t> with no known function, or help you spot relationships between proteins that were previously unknown.</a:t>
            </a:r>
          </a:p>
          <a:p>
            <a:pPr algn="just"/>
            <a:r>
              <a:rPr lang="en-US" dirty="0" smtClean="0">
                <a:latin typeface="Times New Roman" pitchFamily="18" charset="0"/>
                <a:cs typeface="Times New Roman" pitchFamily="18" charset="0"/>
              </a:rPr>
              <a:t>Finally, analysis of the sequence of a protein from a '</a:t>
            </a:r>
            <a:r>
              <a:rPr lang="en-US" dirty="0" err="1" smtClean="0">
                <a:latin typeface="Times New Roman" pitchFamily="18" charset="0"/>
                <a:cs typeface="Times New Roman" pitchFamily="18" charset="0"/>
              </a:rPr>
              <a:t>deseased</a:t>
            </a:r>
            <a:r>
              <a:rPr lang="en-US" dirty="0" smtClean="0">
                <a:latin typeface="Times New Roman" pitchFamily="18" charset="0"/>
                <a:cs typeface="Times New Roman" pitchFamily="18" charset="0"/>
              </a:rPr>
              <a:t>' cell, when compared to the same protein from a 'healthy' cell, can give you an insight in to how or why the disease comes about.</a:t>
            </a:r>
          </a:p>
          <a:p>
            <a:pPr algn="just"/>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8340" y="629158"/>
            <a:ext cx="3449954" cy="551432"/>
          </a:xfrm>
          <a:prstGeom prst="rect">
            <a:avLst/>
          </a:prstGeom>
        </p:spPr>
        <p:txBody>
          <a:bodyPr vert="horz" wrap="square" lIns="0" tIns="12699" rIns="0" bIns="0" rtlCol="0">
            <a:spAutoFit/>
          </a:bodyPr>
          <a:lstStyle/>
          <a:p>
            <a:pPr marL="12699">
              <a:spcBef>
                <a:spcPts val="100"/>
              </a:spcBef>
            </a:pPr>
            <a:r>
              <a:rPr sz="3500" b="1" spc="-45" dirty="0">
                <a:cs typeface="Trebuchet MS"/>
              </a:rPr>
              <a:t>Post</a:t>
            </a:r>
            <a:r>
              <a:rPr sz="3500" b="1" spc="-35" dirty="0">
                <a:cs typeface="Trebuchet MS"/>
              </a:rPr>
              <a:t> </a:t>
            </a:r>
            <a:r>
              <a:rPr sz="3500" b="1" dirty="0">
                <a:cs typeface="Trebuchet MS"/>
              </a:rPr>
              <a:t>-</a:t>
            </a:r>
            <a:r>
              <a:rPr sz="3500" b="1" spc="-30" dirty="0">
                <a:cs typeface="Trebuchet MS"/>
              </a:rPr>
              <a:t> </a:t>
            </a:r>
            <a:r>
              <a:rPr sz="3500" b="1" spc="-5" dirty="0">
                <a:cs typeface="Trebuchet MS"/>
              </a:rPr>
              <a:t>processing</a:t>
            </a:r>
            <a:endParaRPr sz="3500" b="1">
              <a:cs typeface="Trebuchet MS"/>
            </a:endParaRPr>
          </a:p>
        </p:txBody>
      </p:sp>
      <p:sp>
        <p:nvSpPr>
          <p:cNvPr id="3" name="object 3"/>
          <p:cNvSpPr txBox="1"/>
          <p:nvPr/>
        </p:nvSpPr>
        <p:spPr>
          <a:xfrm>
            <a:off x="727610" y="1492624"/>
            <a:ext cx="7988686" cy="1674816"/>
          </a:xfrm>
          <a:prstGeom prst="rect">
            <a:avLst/>
          </a:prstGeom>
        </p:spPr>
        <p:txBody>
          <a:bodyPr vert="horz" wrap="square" lIns="0" tIns="12699" rIns="0" bIns="0" rtlCol="0">
            <a:spAutoFit/>
          </a:bodyPr>
          <a:lstStyle/>
          <a:p>
            <a:pPr marL="355565" marR="5079" indent="-343501" algn="just">
              <a:spcBef>
                <a:spcPts val="100"/>
              </a:spcBef>
              <a:tabLst>
                <a:tab pos="355565" algn="l"/>
              </a:tabLst>
            </a:pPr>
            <a:r>
              <a:rPr sz="1500" spc="-150" dirty="0">
                <a:solidFill>
                  <a:srgbClr val="90C225"/>
                </a:solidFill>
                <a:latin typeface="Lucida Sans Unicode"/>
                <a:cs typeface="Lucida Sans Unicode"/>
              </a:rPr>
              <a:t>▶</a:t>
            </a:r>
            <a:r>
              <a:rPr sz="1500" spc="-150">
                <a:solidFill>
                  <a:srgbClr val="90C225"/>
                </a:solidFill>
                <a:latin typeface="Lucida Sans Unicode"/>
                <a:cs typeface="Lucida Sans Unicode"/>
              </a:rPr>
              <a:t>	</a:t>
            </a:r>
            <a:r>
              <a:rPr lang="en-US" spc="-150" dirty="0" smtClean="0">
                <a:solidFill>
                  <a:srgbClr val="404040"/>
                </a:solidFill>
                <a:latin typeface="Times New Roman" pitchFamily="18" charset="0"/>
                <a:cs typeface="Times New Roman" pitchFamily="18" charset="0"/>
              </a:rPr>
              <a:t>Character </a:t>
            </a:r>
            <a:r>
              <a:rPr smtClean="0">
                <a:solidFill>
                  <a:srgbClr val="404040"/>
                </a:solidFill>
                <a:latin typeface="Times New Roman" pitchFamily="18" charset="0"/>
                <a:cs typeface="Times New Roman" pitchFamily="18" charset="0"/>
              </a:rPr>
              <a:t>R</a:t>
            </a:r>
            <a:r>
              <a:rPr lang="en-US" dirty="0" err="1" smtClean="0">
                <a:solidFill>
                  <a:srgbClr val="404040"/>
                </a:solidFill>
                <a:latin typeface="Times New Roman" pitchFamily="18" charset="0"/>
                <a:cs typeface="Times New Roman" pitchFamily="18" charset="0"/>
              </a:rPr>
              <a:t>ecognition</a:t>
            </a:r>
            <a:r>
              <a:rPr lang="en-US" dirty="0" smtClean="0">
                <a:solidFill>
                  <a:srgbClr val="404040"/>
                </a:solidFill>
                <a:latin typeface="Times New Roman" pitchFamily="18" charset="0"/>
                <a:cs typeface="Times New Roman" pitchFamily="18" charset="0"/>
              </a:rPr>
              <a:t> </a:t>
            </a:r>
            <a:r>
              <a:rPr smtClean="0">
                <a:solidFill>
                  <a:srgbClr val="404040"/>
                </a:solidFill>
                <a:latin typeface="Times New Roman" pitchFamily="18" charset="0"/>
                <a:cs typeface="Times New Roman" pitchFamily="18" charset="0"/>
              </a:rPr>
              <a:t> </a:t>
            </a:r>
            <a:r>
              <a:rPr spc="-5" dirty="0">
                <a:solidFill>
                  <a:srgbClr val="404040"/>
                </a:solidFill>
                <a:latin typeface="Times New Roman" pitchFamily="18" charset="0"/>
                <a:cs typeface="Times New Roman" pitchFamily="18" charset="0"/>
              </a:rPr>
              <a:t>accuracy can </a:t>
            </a:r>
            <a:r>
              <a:rPr dirty="0">
                <a:solidFill>
                  <a:srgbClr val="404040"/>
                </a:solidFill>
                <a:latin typeface="Times New Roman" pitchFamily="18" charset="0"/>
                <a:cs typeface="Times New Roman" pitchFamily="18" charset="0"/>
              </a:rPr>
              <a:t>be </a:t>
            </a:r>
            <a:r>
              <a:rPr spc="-5" dirty="0">
                <a:solidFill>
                  <a:srgbClr val="404040"/>
                </a:solidFill>
                <a:latin typeface="Times New Roman" pitchFamily="18" charset="0"/>
                <a:cs typeface="Times New Roman" pitchFamily="18" charset="0"/>
              </a:rPr>
              <a:t>increased if the output is </a:t>
            </a:r>
            <a:r>
              <a:rPr dirty="0">
                <a:solidFill>
                  <a:srgbClr val="404040"/>
                </a:solidFill>
                <a:latin typeface="Times New Roman" pitchFamily="18" charset="0"/>
                <a:cs typeface="Times New Roman" pitchFamily="18" charset="0"/>
              </a:rPr>
              <a:t> </a:t>
            </a:r>
            <a:r>
              <a:rPr spc="-5" dirty="0">
                <a:solidFill>
                  <a:srgbClr val="404040"/>
                </a:solidFill>
                <a:latin typeface="Times New Roman" pitchFamily="18" charset="0"/>
                <a:cs typeface="Times New Roman" pitchFamily="18" charset="0"/>
              </a:rPr>
              <a:t>constrained </a:t>
            </a:r>
            <a:r>
              <a:rPr dirty="0">
                <a:solidFill>
                  <a:srgbClr val="404040"/>
                </a:solidFill>
                <a:latin typeface="Times New Roman" pitchFamily="18" charset="0"/>
                <a:cs typeface="Times New Roman" pitchFamily="18" charset="0"/>
              </a:rPr>
              <a:t>by a </a:t>
            </a:r>
            <a:r>
              <a:rPr u="heavy" spc="-5" dirty="0">
                <a:solidFill>
                  <a:srgbClr val="404040"/>
                </a:solidFill>
                <a:uFill>
                  <a:solidFill>
                    <a:srgbClr val="404040"/>
                  </a:solidFill>
                </a:uFill>
                <a:latin typeface="Times New Roman" pitchFamily="18" charset="0"/>
                <a:cs typeface="Times New Roman" pitchFamily="18" charset="0"/>
              </a:rPr>
              <a:t>lexicon</a:t>
            </a:r>
            <a:r>
              <a:rPr spc="-5" dirty="0">
                <a:solidFill>
                  <a:srgbClr val="404040"/>
                </a:solidFill>
                <a:latin typeface="Times New Roman" pitchFamily="18" charset="0"/>
                <a:cs typeface="Times New Roman" pitchFamily="18" charset="0"/>
              </a:rPr>
              <a:t> </a:t>
            </a:r>
            <a:r>
              <a:rPr dirty="0">
                <a:solidFill>
                  <a:srgbClr val="404040"/>
                </a:solidFill>
                <a:latin typeface="Times New Roman" pitchFamily="18" charset="0"/>
                <a:cs typeface="Times New Roman" pitchFamily="18" charset="0"/>
              </a:rPr>
              <a:t>– a list </a:t>
            </a:r>
            <a:r>
              <a:rPr spc="-5" dirty="0">
                <a:solidFill>
                  <a:srgbClr val="404040"/>
                </a:solidFill>
                <a:latin typeface="Times New Roman" pitchFamily="18" charset="0"/>
                <a:cs typeface="Times New Roman" pitchFamily="18" charset="0"/>
              </a:rPr>
              <a:t>of words that </a:t>
            </a:r>
            <a:r>
              <a:rPr dirty="0">
                <a:solidFill>
                  <a:srgbClr val="404040"/>
                </a:solidFill>
                <a:latin typeface="Times New Roman" pitchFamily="18" charset="0"/>
                <a:cs typeface="Times New Roman" pitchFamily="18" charset="0"/>
              </a:rPr>
              <a:t>are </a:t>
            </a:r>
            <a:r>
              <a:rPr spc="5" dirty="0">
                <a:solidFill>
                  <a:srgbClr val="404040"/>
                </a:solidFill>
                <a:latin typeface="Times New Roman" pitchFamily="18" charset="0"/>
                <a:cs typeface="Times New Roman" pitchFamily="18" charset="0"/>
              </a:rPr>
              <a:t> </a:t>
            </a:r>
            <a:r>
              <a:rPr spc="-5" dirty="0">
                <a:solidFill>
                  <a:srgbClr val="404040"/>
                </a:solidFill>
                <a:latin typeface="Times New Roman" pitchFamily="18" charset="0"/>
                <a:cs typeface="Times New Roman" pitchFamily="18" charset="0"/>
              </a:rPr>
              <a:t>allowed to </a:t>
            </a:r>
            <a:r>
              <a:rPr spc="-10" dirty="0">
                <a:solidFill>
                  <a:srgbClr val="404040"/>
                </a:solidFill>
                <a:latin typeface="Times New Roman" pitchFamily="18" charset="0"/>
                <a:cs typeface="Times New Roman" pitchFamily="18" charset="0"/>
              </a:rPr>
              <a:t>occur </a:t>
            </a:r>
            <a:r>
              <a:rPr spc="-5" dirty="0">
                <a:solidFill>
                  <a:srgbClr val="404040"/>
                </a:solidFill>
                <a:latin typeface="Times New Roman" pitchFamily="18" charset="0"/>
                <a:cs typeface="Times New Roman" pitchFamily="18" charset="0"/>
              </a:rPr>
              <a:t>in </a:t>
            </a:r>
            <a:r>
              <a:rPr dirty="0">
                <a:solidFill>
                  <a:srgbClr val="404040"/>
                </a:solidFill>
                <a:latin typeface="Times New Roman" pitchFamily="18" charset="0"/>
                <a:cs typeface="Times New Roman" pitchFamily="18" charset="0"/>
              </a:rPr>
              <a:t>a </a:t>
            </a:r>
            <a:r>
              <a:rPr spc="-5" dirty="0">
                <a:solidFill>
                  <a:srgbClr val="404040"/>
                </a:solidFill>
                <a:latin typeface="Times New Roman" pitchFamily="18" charset="0"/>
                <a:cs typeface="Times New Roman" pitchFamily="18" charset="0"/>
              </a:rPr>
              <a:t>document. </a:t>
            </a:r>
            <a:r>
              <a:rPr dirty="0">
                <a:solidFill>
                  <a:srgbClr val="404040"/>
                </a:solidFill>
                <a:latin typeface="Times New Roman" pitchFamily="18" charset="0"/>
                <a:cs typeface="Times New Roman" pitchFamily="18" charset="0"/>
              </a:rPr>
              <a:t>This might be, </a:t>
            </a:r>
            <a:r>
              <a:rPr spc="-10" dirty="0">
                <a:solidFill>
                  <a:srgbClr val="404040"/>
                </a:solidFill>
                <a:latin typeface="Times New Roman" pitchFamily="18" charset="0"/>
                <a:cs typeface="Times New Roman" pitchFamily="18" charset="0"/>
              </a:rPr>
              <a:t>for </a:t>
            </a:r>
            <a:r>
              <a:rPr spc="-5" dirty="0">
                <a:solidFill>
                  <a:srgbClr val="404040"/>
                </a:solidFill>
                <a:latin typeface="Times New Roman" pitchFamily="18" charset="0"/>
                <a:cs typeface="Times New Roman" pitchFamily="18" charset="0"/>
              </a:rPr>
              <a:t> example, all the words in the English </a:t>
            </a:r>
            <a:r>
              <a:rPr dirty="0">
                <a:solidFill>
                  <a:srgbClr val="404040"/>
                </a:solidFill>
                <a:latin typeface="Times New Roman" pitchFamily="18" charset="0"/>
                <a:cs typeface="Times New Roman" pitchFamily="18" charset="0"/>
              </a:rPr>
              <a:t>language, </a:t>
            </a:r>
            <a:r>
              <a:rPr spc="-5" dirty="0">
                <a:solidFill>
                  <a:srgbClr val="404040"/>
                </a:solidFill>
                <a:latin typeface="Times New Roman" pitchFamily="18" charset="0"/>
                <a:cs typeface="Times New Roman" pitchFamily="18" charset="0"/>
              </a:rPr>
              <a:t>or </a:t>
            </a:r>
            <a:r>
              <a:rPr dirty="0">
                <a:solidFill>
                  <a:srgbClr val="404040"/>
                </a:solidFill>
                <a:latin typeface="Times New Roman" pitchFamily="18" charset="0"/>
                <a:cs typeface="Times New Roman" pitchFamily="18" charset="0"/>
              </a:rPr>
              <a:t>a </a:t>
            </a:r>
            <a:r>
              <a:rPr spc="5" dirty="0">
                <a:solidFill>
                  <a:srgbClr val="404040"/>
                </a:solidFill>
                <a:latin typeface="Times New Roman" pitchFamily="18" charset="0"/>
                <a:cs typeface="Times New Roman" pitchFamily="18" charset="0"/>
              </a:rPr>
              <a:t> </a:t>
            </a:r>
            <a:r>
              <a:rPr spc="-5" dirty="0">
                <a:solidFill>
                  <a:srgbClr val="404040"/>
                </a:solidFill>
                <a:latin typeface="Times New Roman" pitchFamily="18" charset="0"/>
                <a:cs typeface="Times New Roman" pitchFamily="18" charset="0"/>
              </a:rPr>
              <a:t>more technical </a:t>
            </a:r>
            <a:r>
              <a:rPr spc="-10" dirty="0">
                <a:solidFill>
                  <a:srgbClr val="404040"/>
                </a:solidFill>
                <a:latin typeface="Times New Roman" pitchFamily="18" charset="0"/>
                <a:cs typeface="Times New Roman" pitchFamily="18" charset="0"/>
              </a:rPr>
              <a:t>lexicon for </a:t>
            </a:r>
            <a:r>
              <a:rPr dirty="0">
                <a:solidFill>
                  <a:srgbClr val="404040"/>
                </a:solidFill>
                <a:latin typeface="Times New Roman" pitchFamily="18" charset="0"/>
                <a:cs typeface="Times New Roman" pitchFamily="18" charset="0"/>
              </a:rPr>
              <a:t>a </a:t>
            </a:r>
            <a:r>
              <a:rPr spc="-5" dirty="0">
                <a:solidFill>
                  <a:srgbClr val="404040"/>
                </a:solidFill>
                <a:latin typeface="Times New Roman" pitchFamily="18" charset="0"/>
                <a:cs typeface="Times New Roman" pitchFamily="18" charset="0"/>
              </a:rPr>
              <a:t>specific field. </a:t>
            </a:r>
            <a:r>
              <a:rPr dirty="0">
                <a:solidFill>
                  <a:srgbClr val="404040"/>
                </a:solidFill>
                <a:latin typeface="Times New Roman" pitchFamily="18" charset="0"/>
                <a:cs typeface="Times New Roman" pitchFamily="18" charset="0"/>
              </a:rPr>
              <a:t>This </a:t>
            </a:r>
            <a:r>
              <a:rPr spc="5" dirty="0">
                <a:solidFill>
                  <a:srgbClr val="404040"/>
                </a:solidFill>
                <a:latin typeface="Times New Roman" pitchFamily="18" charset="0"/>
                <a:cs typeface="Times New Roman" pitchFamily="18" charset="0"/>
              </a:rPr>
              <a:t> </a:t>
            </a:r>
            <a:r>
              <a:rPr spc="-5" dirty="0">
                <a:solidFill>
                  <a:srgbClr val="404040"/>
                </a:solidFill>
                <a:latin typeface="Times New Roman" pitchFamily="18" charset="0"/>
                <a:cs typeface="Times New Roman" pitchFamily="18" charset="0"/>
              </a:rPr>
              <a:t>technique</a:t>
            </a:r>
            <a:r>
              <a:rPr spc="10" dirty="0">
                <a:solidFill>
                  <a:srgbClr val="404040"/>
                </a:solidFill>
                <a:latin typeface="Times New Roman" pitchFamily="18" charset="0"/>
                <a:cs typeface="Times New Roman" pitchFamily="18" charset="0"/>
              </a:rPr>
              <a:t> </a:t>
            </a:r>
            <a:r>
              <a:rPr spc="-5" dirty="0">
                <a:solidFill>
                  <a:srgbClr val="404040"/>
                </a:solidFill>
                <a:latin typeface="Times New Roman" pitchFamily="18" charset="0"/>
                <a:cs typeface="Times New Roman" pitchFamily="18" charset="0"/>
              </a:rPr>
              <a:t>can be</a:t>
            </a:r>
            <a:r>
              <a:rPr spc="-10" dirty="0">
                <a:solidFill>
                  <a:srgbClr val="404040"/>
                </a:solidFill>
                <a:latin typeface="Times New Roman" pitchFamily="18" charset="0"/>
                <a:cs typeface="Times New Roman" pitchFamily="18" charset="0"/>
              </a:rPr>
              <a:t> </a:t>
            </a:r>
            <a:r>
              <a:rPr spc="-5" dirty="0">
                <a:solidFill>
                  <a:srgbClr val="404040"/>
                </a:solidFill>
                <a:latin typeface="Times New Roman" pitchFamily="18" charset="0"/>
                <a:cs typeface="Times New Roman" pitchFamily="18" charset="0"/>
              </a:rPr>
              <a:t>problematic if</a:t>
            </a:r>
            <a:r>
              <a:rPr spc="-25" dirty="0">
                <a:solidFill>
                  <a:srgbClr val="404040"/>
                </a:solidFill>
                <a:latin typeface="Times New Roman" pitchFamily="18" charset="0"/>
                <a:cs typeface="Times New Roman" pitchFamily="18" charset="0"/>
              </a:rPr>
              <a:t> </a:t>
            </a:r>
            <a:r>
              <a:rPr spc="-5" dirty="0">
                <a:solidFill>
                  <a:srgbClr val="404040"/>
                </a:solidFill>
                <a:latin typeface="Times New Roman" pitchFamily="18" charset="0"/>
                <a:cs typeface="Times New Roman" pitchFamily="18" charset="0"/>
              </a:rPr>
              <a:t>the</a:t>
            </a:r>
            <a:r>
              <a:rPr spc="5" dirty="0">
                <a:solidFill>
                  <a:srgbClr val="404040"/>
                </a:solidFill>
                <a:latin typeface="Times New Roman" pitchFamily="18" charset="0"/>
                <a:cs typeface="Times New Roman" pitchFamily="18" charset="0"/>
              </a:rPr>
              <a:t> </a:t>
            </a:r>
            <a:r>
              <a:rPr spc="-5" dirty="0">
                <a:solidFill>
                  <a:srgbClr val="404040"/>
                </a:solidFill>
                <a:latin typeface="Times New Roman" pitchFamily="18" charset="0"/>
                <a:cs typeface="Times New Roman" pitchFamily="18" charset="0"/>
              </a:rPr>
              <a:t>document</a:t>
            </a:r>
            <a:r>
              <a:rPr dirty="0">
                <a:solidFill>
                  <a:srgbClr val="404040"/>
                </a:solidFill>
                <a:latin typeface="Times New Roman" pitchFamily="18" charset="0"/>
                <a:cs typeface="Times New Roman" pitchFamily="18" charset="0"/>
              </a:rPr>
              <a:t> </a:t>
            </a:r>
            <a:r>
              <a:rPr spc="-10" dirty="0">
                <a:solidFill>
                  <a:srgbClr val="404040"/>
                </a:solidFill>
                <a:latin typeface="Times New Roman" pitchFamily="18" charset="0"/>
                <a:cs typeface="Times New Roman" pitchFamily="18" charset="0"/>
              </a:rPr>
              <a:t>contains </a:t>
            </a:r>
            <a:r>
              <a:rPr spc="-525" dirty="0">
                <a:solidFill>
                  <a:srgbClr val="404040"/>
                </a:solidFill>
                <a:latin typeface="Times New Roman" pitchFamily="18" charset="0"/>
                <a:cs typeface="Times New Roman" pitchFamily="18" charset="0"/>
              </a:rPr>
              <a:t> </a:t>
            </a:r>
            <a:r>
              <a:rPr spc="-5" dirty="0">
                <a:solidFill>
                  <a:srgbClr val="404040"/>
                </a:solidFill>
                <a:latin typeface="Times New Roman" pitchFamily="18" charset="0"/>
                <a:cs typeface="Times New Roman" pitchFamily="18" charset="0"/>
              </a:rPr>
              <a:t>words not in the lexicon, like proper nouns. </a:t>
            </a:r>
            <a:r>
              <a:rPr spc="-30" dirty="0">
                <a:solidFill>
                  <a:srgbClr val="404040"/>
                </a:solidFill>
                <a:latin typeface="Times New Roman" pitchFamily="18" charset="0"/>
                <a:cs typeface="Times New Roman" pitchFamily="18" charset="0"/>
              </a:rPr>
              <a:t>Tesseract </a:t>
            </a:r>
            <a:r>
              <a:rPr spc="-25" dirty="0">
                <a:solidFill>
                  <a:srgbClr val="404040"/>
                </a:solidFill>
                <a:latin typeface="Times New Roman" pitchFamily="18" charset="0"/>
                <a:cs typeface="Times New Roman" pitchFamily="18" charset="0"/>
              </a:rPr>
              <a:t> </a:t>
            </a:r>
            <a:r>
              <a:rPr spc="-5" dirty="0">
                <a:solidFill>
                  <a:srgbClr val="404040"/>
                </a:solidFill>
                <a:latin typeface="Times New Roman" pitchFamily="18" charset="0"/>
                <a:cs typeface="Times New Roman" pitchFamily="18" charset="0"/>
              </a:rPr>
              <a:t>uses its dictionary to influence the </a:t>
            </a:r>
            <a:r>
              <a:rPr spc="-10" dirty="0">
                <a:solidFill>
                  <a:srgbClr val="404040"/>
                </a:solidFill>
                <a:latin typeface="Times New Roman" pitchFamily="18" charset="0"/>
                <a:cs typeface="Times New Roman" pitchFamily="18" charset="0"/>
              </a:rPr>
              <a:t>character </a:t>
            </a:r>
            <a:r>
              <a:rPr spc="-5" dirty="0">
                <a:solidFill>
                  <a:srgbClr val="404040"/>
                </a:solidFill>
                <a:latin typeface="Times New Roman" pitchFamily="18" charset="0"/>
                <a:cs typeface="Times New Roman" pitchFamily="18" charset="0"/>
              </a:rPr>
              <a:t> segmentation </a:t>
            </a:r>
            <a:r>
              <a:rPr dirty="0">
                <a:solidFill>
                  <a:srgbClr val="404040"/>
                </a:solidFill>
                <a:latin typeface="Times New Roman" pitchFamily="18" charset="0"/>
                <a:cs typeface="Times New Roman" pitchFamily="18" charset="0"/>
              </a:rPr>
              <a:t>step,</a:t>
            </a:r>
            <a:r>
              <a:rPr spc="-5" dirty="0">
                <a:solidFill>
                  <a:srgbClr val="404040"/>
                </a:solidFill>
                <a:latin typeface="Times New Roman" pitchFamily="18" charset="0"/>
                <a:cs typeface="Times New Roman" pitchFamily="18" charset="0"/>
              </a:rPr>
              <a:t> </a:t>
            </a:r>
            <a:r>
              <a:rPr spc="-10" dirty="0">
                <a:solidFill>
                  <a:srgbClr val="404040"/>
                </a:solidFill>
                <a:latin typeface="Times New Roman" pitchFamily="18" charset="0"/>
                <a:cs typeface="Times New Roman" pitchFamily="18" charset="0"/>
              </a:rPr>
              <a:t>for</a:t>
            </a:r>
            <a:r>
              <a:rPr spc="-5" dirty="0">
                <a:solidFill>
                  <a:srgbClr val="404040"/>
                </a:solidFill>
                <a:latin typeface="Times New Roman" pitchFamily="18" charset="0"/>
                <a:cs typeface="Times New Roman" pitchFamily="18" charset="0"/>
              </a:rPr>
              <a:t> improved</a:t>
            </a:r>
            <a:r>
              <a:rPr spc="15" dirty="0">
                <a:solidFill>
                  <a:srgbClr val="404040"/>
                </a:solidFill>
                <a:latin typeface="Times New Roman" pitchFamily="18" charset="0"/>
                <a:cs typeface="Times New Roman" pitchFamily="18" charset="0"/>
              </a:rPr>
              <a:t> </a:t>
            </a:r>
            <a:r>
              <a:rPr spc="-30" dirty="0">
                <a:solidFill>
                  <a:srgbClr val="404040"/>
                </a:solidFill>
                <a:latin typeface="Times New Roman" pitchFamily="18" charset="0"/>
                <a:cs typeface="Times New Roman" pitchFamily="18" charset="0"/>
              </a:rPr>
              <a:t>accuracy.</a:t>
            </a:r>
            <a:endParaRPr>
              <a:latin typeface="Times New Roman" pitchFamily="18" charset="0"/>
              <a:cs typeface="Times New Roman"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b="1" dirty="0" smtClean="0"/>
              <a:t>Neural Network in Forecasting</a:t>
            </a:r>
            <a:endParaRPr lang="en-US" sz="4000" b="1"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4000" b="1" dirty="0" smtClean="0"/>
              <a:t>Introduction</a:t>
            </a:r>
            <a:endParaRPr lang="en-US" sz="4000" b="1" dirty="0"/>
          </a:p>
        </p:txBody>
      </p:sp>
      <p:sp>
        <p:nvSpPr>
          <p:cNvPr id="3" name="Content Placeholder 2"/>
          <p:cNvSpPr>
            <a:spLocks noGrp="1"/>
          </p:cNvSpPr>
          <p:nvPr>
            <p:ph idx="1"/>
          </p:nvPr>
        </p:nvSpPr>
        <p:spPr>
          <a:xfrm>
            <a:off x="457200" y="914401"/>
            <a:ext cx="8229600" cy="5715000"/>
          </a:xfrm>
        </p:spPr>
        <p:txBody>
          <a:bodyPr>
            <a:noAutofit/>
          </a:bodyPr>
          <a:lstStyle/>
          <a:p>
            <a:pPr algn="just"/>
            <a:r>
              <a:rPr lang="en-US" sz="2400" dirty="0" smtClean="0">
                <a:latin typeface="Times New Roman" pitchFamily="18" charset="0"/>
                <a:cs typeface="Times New Roman" pitchFamily="18" charset="0"/>
              </a:rPr>
              <a:t>Most forecasting techniques used today are based upon traditional linear or non-linear statistical models, such as regression analysis. </a:t>
            </a:r>
          </a:p>
          <a:p>
            <a:pPr algn="just"/>
            <a:r>
              <a:rPr lang="en-US" sz="2400" dirty="0" smtClean="0">
                <a:latin typeface="Times New Roman" pitchFamily="18" charset="0"/>
                <a:cs typeface="Times New Roman" pitchFamily="18" charset="0"/>
              </a:rPr>
              <a:t>Although these models are useful and have been utilized for  many years to predict, the models are somewhat limited in their ability to forecast in certain situations. </a:t>
            </a:r>
          </a:p>
          <a:p>
            <a:pPr algn="just"/>
            <a:r>
              <a:rPr lang="en-US" sz="2400" dirty="0" smtClean="0">
                <a:latin typeface="Times New Roman" pitchFamily="18" charset="0"/>
                <a:cs typeface="Times New Roman" pitchFamily="18" charset="0"/>
              </a:rPr>
              <a:t>Given the changing nature of technology and the globalization of business and financial markets, it is becoming increasingly important  to be able to more quickly and accurately predict trends and patterns in data  in order to maintain  competitiveness. </a:t>
            </a:r>
          </a:p>
          <a:p>
            <a:pPr algn="just"/>
            <a:r>
              <a:rPr lang="en-US" sz="2400" dirty="0" smtClean="0">
                <a:latin typeface="Times New Roman" pitchFamily="18" charset="0"/>
                <a:cs typeface="Times New Roman" pitchFamily="18" charset="0"/>
              </a:rPr>
              <a:t>More   specifically, it is becoming increasingly important for forecasting  models today to be able to detect non-linear  relationships while allowing for high levels of noisy data and chaotic components.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Introduction continued…</a:t>
            </a:r>
            <a:endParaRPr lang="en-US" sz="4000" b="1" dirty="0"/>
          </a:p>
        </p:txBody>
      </p:sp>
      <p:sp>
        <p:nvSpPr>
          <p:cNvPr id="3" name="Content Placeholder 2"/>
          <p:cNvSpPr>
            <a:spLocks noGrp="1"/>
          </p:cNvSpPr>
          <p:nvPr>
            <p:ph idx="1"/>
          </p:nvPr>
        </p:nvSpPr>
        <p:spPr/>
        <p:txBody>
          <a:bodyPr>
            <a:normAutofit fontScale="70000" lnSpcReduction="20000"/>
          </a:bodyPr>
          <a:lstStyle/>
          <a:p>
            <a:pPr algn="just"/>
            <a:r>
              <a:rPr lang="en-US" dirty="0" smtClean="0">
                <a:latin typeface="Times New Roman" pitchFamily="18" charset="0"/>
                <a:cs typeface="Times New Roman" pitchFamily="18" charset="0"/>
              </a:rPr>
              <a:t>In the light of changing business environment managers are feeling the need for more flexible forecasting models.</a:t>
            </a:r>
          </a:p>
          <a:p>
            <a:pPr algn="just"/>
            <a:r>
              <a:rPr lang="en-US" dirty="0" smtClean="0">
                <a:latin typeface="Times New Roman" pitchFamily="18" charset="0"/>
                <a:cs typeface="Times New Roman" pitchFamily="18" charset="0"/>
              </a:rPr>
              <a:t>Specifically, forecasting models need to better allow for processing large amounts of data or generating from many sources and many locations.</a:t>
            </a:r>
          </a:p>
          <a:p>
            <a:pPr algn="just"/>
            <a:r>
              <a:rPr lang="en-US" dirty="0" smtClean="0">
                <a:latin typeface="Times New Roman" pitchFamily="18" charset="0"/>
                <a:cs typeface="Times New Roman" pitchFamily="18" charset="0"/>
              </a:rPr>
              <a:t>Currently, however, most of the processing of information that occurs in business is done by utilizing computers that process information sequentially from a single central processing unit.</a:t>
            </a:r>
          </a:p>
          <a:p>
            <a:pPr algn="just"/>
            <a:r>
              <a:rPr lang="en-US" dirty="0" smtClean="0">
                <a:latin typeface="Times New Roman" pitchFamily="18" charset="0"/>
                <a:cs typeface="Times New Roman" pitchFamily="18" charset="0"/>
              </a:rPr>
              <a:t>This Processing unit generates a result directly from the hard coding of the problem into the computers by a programmer.</a:t>
            </a:r>
          </a:p>
          <a:p>
            <a:pPr algn="just"/>
            <a:r>
              <a:rPr lang="en-US" dirty="0" smtClean="0">
                <a:latin typeface="Times New Roman" pitchFamily="18" charset="0"/>
                <a:cs typeface="Times New Roman" pitchFamily="18" charset="0"/>
              </a:rPr>
              <a:t>Due to the need for improved and advanced processing, businesses have turned focus on the idea that there is the potential for information processing to take place through mechanisms other than traditional models.</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 continued…</a:t>
            </a:r>
            <a:endParaRPr lang="en-US" dirty="0"/>
          </a:p>
        </p:txBody>
      </p:sp>
      <p:sp>
        <p:nvSpPr>
          <p:cNvPr id="3" name="Content Placeholder 2"/>
          <p:cNvSpPr>
            <a:spLocks noGrp="1"/>
          </p:cNvSpPr>
          <p:nvPr>
            <p:ph idx="1"/>
          </p:nvPr>
        </p:nvSpPr>
        <p:spPr/>
        <p:txBody>
          <a:bodyPr>
            <a:normAutofit fontScale="70000" lnSpcReduction="20000"/>
          </a:bodyPr>
          <a:lstStyle/>
          <a:p>
            <a:pPr algn="just"/>
            <a:r>
              <a:rPr lang="en-US" dirty="0" smtClean="0">
                <a:latin typeface="Times New Roman" pitchFamily="18" charset="0"/>
                <a:cs typeface="Times New Roman" pitchFamily="18" charset="0"/>
              </a:rPr>
              <a:t>One specific method of information processing that is being focused upon today utilizes a system that mirrors the organization and structure of the human nervous system.</a:t>
            </a:r>
          </a:p>
          <a:p>
            <a:pPr algn="just"/>
            <a:r>
              <a:rPr lang="en-US" dirty="0" smtClean="0">
                <a:latin typeface="Times New Roman" pitchFamily="18" charset="0"/>
                <a:cs typeface="Times New Roman" pitchFamily="18" charset="0"/>
              </a:rPr>
              <a:t> Such a system would consist of “parallel” computers equipped with multiple processing elements aligned to operate in parallel to process information.</a:t>
            </a:r>
          </a:p>
          <a:p>
            <a:pPr algn="just"/>
            <a:r>
              <a:rPr lang="en-US" dirty="0" smtClean="0">
                <a:latin typeface="Times New Roman" pitchFamily="18" charset="0"/>
                <a:cs typeface="Times New Roman" pitchFamily="18" charset="0"/>
              </a:rPr>
              <a:t> This method of forecasting is referred to as neural networking at and is accomplished through a forecasting tool that has become known as artificial neural network (ANN).</a:t>
            </a:r>
          </a:p>
          <a:p>
            <a:pPr algn="just"/>
            <a:r>
              <a:rPr lang="en-US" dirty="0" smtClean="0">
                <a:latin typeface="Times New Roman" pitchFamily="18" charset="0"/>
                <a:cs typeface="Times New Roman" pitchFamily="18" charset="0"/>
              </a:rPr>
              <a:t>Such networks have been used in the medical, science, and engineering fields.</a:t>
            </a:r>
          </a:p>
          <a:p>
            <a:pPr algn="just"/>
            <a:r>
              <a:rPr lang="en-US" dirty="0" smtClean="0">
                <a:latin typeface="Times New Roman" pitchFamily="18" charset="0"/>
                <a:cs typeface="Times New Roman" pitchFamily="18" charset="0"/>
              </a:rPr>
              <a:t>Now this technology is expanding to additional disciplines and is increasingly popular as a superior forecasting tool in today's business environment.</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74</a:t>
            </a:fld>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4000" b="1" dirty="0" smtClean="0"/>
              <a:t>Operations of a Neural Network</a:t>
            </a:r>
            <a:endParaRPr lang="en-US" sz="4000" b="1" dirty="0"/>
          </a:p>
        </p:txBody>
      </p:sp>
      <p:sp>
        <p:nvSpPr>
          <p:cNvPr id="3" name="Content Placeholder 2"/>
          <p:cNvSpPr>
            <a:spLocks noGrp="1"/>
          </p:cNvSpPr>
          <p:nvPr>
            <p:ph idx="1"/>
          </p:nvPr>
        </p:nvSpPr>
        <p:spPr/>
        <p:txBody>
          <a:bodyPr>
            <a:normAutofit fontScale="70000" lnSpcReduction="20000"/>
          </a:bodyPr>
          <a:lstStyle/>
          <a:p>
            <a:pPr algn="just"/>
            <a:r>
              <a:rPr lang="en-US" dirty="0" smtClean="0">
                <a:latin typeface="Times New Roman" pitchFamily="18" charset="0"/>
                <a:cs typeface="Times New Roman" pitchFamily="18" charset="0"/>
              </a:rPr>
              <a:t>A neural  network is an information processing model based on the functioning of the neurons or nerve cells, found in the human brain and nervous system, researchers are able to create an information processing system for use in forecasting that operate in the same manner as a human nervous system.</a:t>
            </a:r>
          </a:p>
          <a:p>
            <a:pPr algn="just"/>
            <a:r>
              <a:rPr lang="en-US" dirty="0" smtClean="0">
                <a:latin typeface="Times New Roman" pitchFamily="18" charset="0"/>
                <a:cs typeface="Times New Roman" pitchFamily="18" charset="0"/>
              </a:rPr>
              <a:t>In a neural network model, information is processed through  interconnected networks that work to transfer information through a signaling process.</a:t>
            </a:r>
          </a:p>
          <a:p>
            <a:pPr algn="just"/>
            <a:r>
              <a:rPr lang="en-US" dirty="0" smtClean="0">
                <a:latin typeface="Times New Roman" pitchFamily="18" charset="0"/>
                <a:cs typeface="Times New Roman" pitchFamily="18" charset="0"/>
              </a:rPr>
              <a:t>The neural networks are typically made up of three layers of neurons: input layers, hidden layers and output layers. </a:t>
            </a:r>
          </a:p>
          <a:p>
            <a:pPr algn="just"/>
            <a:r>
              <a:rPr lang="en-US" dirty="0" smtClean="0">
                <a:latin typeface="Times New Roman" pitchFamily="18" charset="0"/>
                <a:cs typeface="Times New Roman" pitchFamily="18" charset="0"/>
              </a:rPr>
              <a:t>Also within this model are assigned weights representing the knowledge base of the system and a transfer function that is used to process the data and represents the non-linear properties of the neuron.</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75</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Operations of a Neural Network cont…</a:t>
            </a:r>
            <a:endParaRPr lang="en-US" dirty="0"/>
          </a:p>
        </p:txBody>
      </p:sp>
      <p:sp>
        <p:nvSpPr>
          <p:cNvPr id="3" name="Content Placeholder 2"/>
          <p:cNvSpPr>
            <a:spLocks noGrp="1"/>
          </p:cNvSpPr>
          <p:nvPr>
            <p:ph idx="1"/>
          </p:nvPr>
        </p:nvSpPr>
        <p:spPr/>
        <p:txBody>
          <a:bodyPr>
            <a:normAutofit/>
          </a:bodyPr>
          <a:lstStyle/>
          <a:p>
            <a:pPr algn="just"/>
            <a:r>
              <a:rPr lang="en-US" sz="2400" dirty="0" smtClean="0">
                <a:latin typeface="Times New Roman" pitchFamily="18" charset="0"/>
                <a:cs typeface="Times New Roman" pitchFamily="18" charset="0"/>
              </a:rPr>
              <a:t>Although these three layers, the assigned weights, and the transfer function make up the typical neural network structure, there are many choices when designing such a network.</a:t>
            </a:r>
          </a:p>
          <a:p>
            <a:pPr algn="just"/>
            <a:r>
              <a:rPr lang="en-US" sz="2400" dirty="0" smtClean="0">
                <a:latin typeface="Times New Roman" pitchFamily="18" charset="0"/>
                <a:cs typeface="Times New Roman" pitchFamily="18" charset="0"/>
              </a:rPr>
              <a:t> For example, all layers and neurons can vary in number depending on the characteristics, such as amount and nature of the data to be used and the desired output result.</a:t>
            </a:r>
          </a:p>
          <a:p>
            <a:pPr algn="just"/>
            <a:r>
              <a:rPr lang="en-US" sz="2400" dirty="0" smtClean="0">
                <a:latin typeface="Times New Roman" pitchFamily="18" charset="0"/>
                <a:cs typeface="Times New Roman" pitchFamily="18" charset="0"/>
              </a:rPr>
              <a:t> More specifically, although using one hidden layer is adequate to map any input/output relationship, it may not be the most appropriate design in certain forecasting circumstances.</a:t>
            </a:r>
          </a:p>
          <a:p>
            <a:pPr algn="just"/>
            <a:r>
              <a:rPr lang="en-US" sz="2400" dirty="0" smtClean="0">
                <a:latin typeface="Times New Roman" pitchFamily="18" charset="0"/>
                <a:cs typeface="Times New Roman" pitchFamily="18" charset="0"/>
              </a:rPr>
              <a:t> This is also the case with the output layer.</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76</a:t>
            </a:fld>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fontScale="90000"/>
          </a:bodyPr>
          <a:lstStyle/>
          <a:p>
            <a:r>
              <a:rPr lang="en-US" b="1" dirty="0" smtClean="0"/>
              <a:t>Operations of a Neural Network cont…</a:t>
            </a:r>
            <a:endParaRPr lang="en-US" dirty="0"/>
          </a:p>
        </p:txBody>
      </p:sp>
      <p:sp>
        <p:nvSpPr>
          <p:cNvPr id="3" name="Content Placeholder 2"/>
          <p:cNvSpPr>
            <a:spLocks noGrp="1"/>
          </p:cNvSpPr>
          <p:nvPr>
            <p:ph idx="1"/>
          </p:nvPr>
        </p:nvSpPr>
        <p:spPr>
          <a:xfrm>
            <a:off x="457200" y="1219201"/>
            <a:ext cx="8229600" cy="4906965"/>
          </a:xfrm>
        </p:spPr>
        <p:txBody>
          <a:bodyPr>
            <a:noAutofit/>
          </a:bodyPr>
          <a:lstStyle/>
          <a:p>
            <a:pPr algn="just"/>
            <a:r>
              <a:rPr lang="en-US" sz="1800" dirty="0" smtClean="0">
                <a:latin typeface="Times New Roman" pitchFamily="18" charset="0"/>
                <a:cs typeface="Times New Roman" pitchFamily="18" charset="0"/>
              </a:rPr>
              <a:t>The input layer is a first layer of the neurons and is where all of the known external variables and data is input.</a:t>
            </a:r>
          </a:p>
          <a:p>
            <a:pPr algn="just"/>
            <a:r>
              <a:rPr lang="en-US" sz="1800" dirty="0" smtClean="0">
                <a:latin typeface="Times New Roman" pitchFamily="18" charset="0"/>
                <a:cs typeface="Times New Roman" pitchFamily="18" charset="0"/>
              </a:rPr>
              <a:t> Each input neuron represents a separate variable and various line connectors join these input layers with the middle,  or hidden layers of the network.</a:t>
            </a:r>
          </a:p>
          <a:p>
            <a:pPr algn="just"/>
            <a:r>
              <a:rPr lang="en-US" sz="1800" dirty="0" smtClean="0">
                <a:latin typeface="Times New Roman" pitchFamily="18" charset="0"/>
                <a:cs typeface="Times New Roman" pitchFamily="18" charset="0"/>
              </a:rPr>
              <a:t> The connectors are assigned weights according to the level of importance since they are the location of the knowledge pool that exists within the network.</a:t>
            </a:r>
          </a:p>
          <a:p>
            <a:pPr algn="just"/>
            <a:r>
              <a:rPr lang="en-US" sz="1800" dirty="0" smtClean="0">
                <a:latin typeface="Times New Roman" pitchFamily="18" charset="0"/>
                <a:cs typeface="Times New Roman" pitchFamily="18" charset="0"/>
              </a:rPr>
              <a:t>The basic process that occurs between the input and hidden layers begins with the inputting of the external data.</a:t>
            </a:r>
          </a:p>
          <a:p>
            <a:pPr algn="just"/>
            <a:r>
              <a:rPr lang="en-US" sz="1800" dirty="0" smtClean="0">
                <a:latin typeface="Times New Roman" pitchFamily="18" charset="0"/>
                <a:cs typeface="Times New Roman" pitchFamily="18" charset="0"/>
              </a:rPr>
              <a:t>The values of this input data are then multiplied by the appropriate weights,  as determined by the back propagation algorithm, and summed within the hidden layer.  This sum is then converted through a transfer function into an output value.</a:t>
            </a:r>
          </a:p>
          <a:p>
            <a:pPr algn="just"/>
            <a:r>
              <a:rPr lang="en-US" sz="1800" dirty="0" smtClean="0">
                <a:latin typeface="Times New Roman" pitchFamily="18" charset="0"/>
                <a:cs typeface="Times New Roman" pitchFamily="18" charset="0"/>
              </a:rPr>
              <a:t> This output value is in the last layer, known as the output layer and typically contains only one neuron since only one output is usually requested.</a:t>
            </a:r>
          </a:p>
          <a:p>
            <a:pPr algn="just"/>
            <a:r>
              <a:rPr lang="en-US" sz="1800" dirty="0" smtClean="0">
                <a:latin typeface="Times New Roman" pitchFamily="18" charset="0"/>
                <a:cs typeface="Times New Roman" pitchFamily="18" charset="0"/>
              </a:rPr>
              <a:t> One output is typically recommended because determining more than one output   has proven to generate less than desirable results.</a:t>
            </a:r>
            <a:endParaRPr lang="en-US" sz="1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77</a:t>
            </a:fld>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Operations of a Neural Network cont…</a:t>
            </a:r>
            <a:endParaRPr lang="en-US" dirty="0"/>
          </a:p>
        </p:txBody>
      </p:sp>
      <p:sp>
        <p:nvSpPr>
          <p:cNvPr id="3" name="Content Placeholder 2"/>
          <p:cNvSpPr>
            <a:spLocks noGrp="1"/>
          </p:cNvSpPr>
          <p:nvPr>
            <p:ph idx="1"/>
          </p:nvPr>
        </p:nvSpPr>
        <p:spPr/>
        <p:txBody>
          <a:bodyPr>
            <a:normAutofit/>
          </a:bodyPr>
          <a:lstStyle/>
          <a:p>
            <a:pPr algn="just"/>
            <a:r>
              <a:rPr lang="en-US" sz="2400" dirty="0" smtClean="0">
                <a:latin typeface="Times New Roman" pitchFamily="18" charset="0"/>
                <a:cs typeface="Times New Roman" pitchFamily="18" charset="0"/>
              </a:rPr>
              <a:t>Since the  neural network operates to process data in the same manner as the human brain functions,  the neural network needs the ability to “learn” information as opposed to being “programmed”.</a:t>
            </a:r>
          </a:p>
          <a:p>
            <a:pPr algn="just"/>
            <a:r>
              <a:rPr lang="en-US" sz="2400" dirty="0" smtClean="0">
                <a:latin typeface="Times New Roman" pitchFamily="18" charset="0"/>
                <a:cs typeface="Times New Roman" pitchFamily="18" charset="0"/>
              </a:rPr>
              <a:t>This  learning ability of the neural network is accomplished through intense training of the network by providing it with numerous, reliable, and correct examples.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78</a:t>
            </a:fld>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1143000"/>
          </a:xfrm>
        </p:spPr>
        <p:txBody>
          <a:bodyPr>
            <a:normAutofit fontScale="90000"/>
          </a:bodyPr>
          <a:lstStyle/>
          <a:p>
            <a:r>
              <a:rPr lang="en-US" b="1" dirty="0" smtClean="0"/>
              <a:t>Operations of a Neural Network cont…</a:t>
            </a:r>
            <a:endParaRPr lang="en-US" dirty="0"/>
          </a:p>
        </p:txBody>
      </p:sp>
      <p:sp>
        <p:nvSpPr>
          <p:cNvPr id="3" name="Content Placeholder 2"/>
          <p:cNvSpPr>
            <a:spLocks noGrp="1"/>
          </p:cNvSpPr>
          <p:nvPr>
            <p:ph idx="1"/>
          </p:nvPr>
        </p:nvSpPr>
        <p:spPr>
          <a:xfrm>
            <a:off x="381000" y="1066800"/>
            <a:ext cx="8229600" cy="5791200"/>
          </a:xfrm>
        </p:spPr>
        <p:txBody>
          <a:bodyPr>
            <a:noAutofit/>
          </a:bodyPr>
          <a:lstStyle/>
          <a:p>
            <a:pPr algn="just"/>
            <a:r>
              <a:rPr lang="en-US" sz="2200" dirty="0" smtClean="0">
                <a:latin typeface="Times New Roman" pitchFamily="18" charset="0"/>
                <a:cs typeface="Times New Roman" pitchFamily="18" charset="0"/>
              </a:rPr>
              <a:t>During the training phase, the overall goal is to determine the most accurate weights to be assigned to the connector lines.</a:t>
            </a:r>
          </a:p>
          <a:p>
            <a:pPr algn="just"/>
            <a:r>
              <a:rPr lang="en-US" sz="2200" dirty="0" smtClean="0">
                <a:latin typeface="Times New Roman" pitchFamily="18" charset="0"/>
                <a:cs typeface="Times New Roman" pitchFamily="18" charset="0"/>
              </a:rPr>
              <a:t>Also during training, the output is computed repeatedly and the result is compared to the preferred output generated by the training data.</a:t>
            </a:r>
          </a:p>
          <a:p>
            <a:pPr algn="just"/>
            <a:r>
              <a:rPr lang="en-US" sz="2200" dirty="0" smtClean="0">
                <a:latin typeface="Times New Roman" pitchFamily="18" charset="0"/>
                <a:cs typeface="Times New Roman" pitchFamily="18" charset="0"/>
              </a:rPr>
              <a:t>Any variance is considered a training error and it is important for this training error to be as small as possible so that the forecasted output is reliable.</a:t>
            </a:r>
          </a:p>
          <a:p>
            <a:pPr algn="just"/>
            <a:r>
              <a:rPr lang="en-US" sz="2200" dirty="0" smtClean="0">
                <a:latin typeface="Times New Roman" pitchFamily="18" charset="0"/>
                <a:cs typeface="Times New Roman" pitchFamily="18" charset="0"/>
              </a:rPr>
              <a:t> In order to minimize this error, the originally assigned weights are adjusted until the error declines.</a:t>
            </a:r>
          </a:p>
          <a:p>
            <a:pPr algn="just"/>
            <a:r>
              <a:rPr lang="en-US" sz="2200" dirty="0" smtClean="0">
                <a:latin typeface="Times New Roman" pitchFamily="18" charset="0"/>
                <a:cs typeface="Times New Roman" pitchFamily="18" charset="0"/>
              </a:rPr>
              <a:t> This weight adjustment is accomplished through the use of algorithm.</a:t>
            </a:r>
          </a:p>
          <a:p>
            <a:pPr algn="just"/>
            <a:r>
              <a:rPr lang="en-US" sz="2200" dirty="0" smtClean="0">
                <a:latin typeface="Times New Roman" pitchFamily="18" charset="0"/>
                <a:cs typeface="Times New Roman" pitchFamily="18" charset="0"/>
              </a:rPr>
              <a:t> By adjusting the weights, the error in minimized continuously until a point is reached that represents the least amount of acceptable error.</a:t>
            </a:r>
          </a:p>
          <a:p>
            <a:pPr algn="just"/>
            <a:r>
              <a:rPr lang="en-US" sz="2200" dirty="0" smtClean="0">
                <a:latin typeface="Times New Roman" pitchFamily="18" charset="0"/>
                <a:cs typeface="Times New Roman" pitchFamily="18" charset="0"/>
              </a:rPr>
              <a:t> At this point an accurate forecasts can be produced.</a:t>
            </a:r>
            <a:endParaRPr lang="en-US" sz="22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 Bioinformatics Application for Neural Networks</a:t>
            </a:r>
            <a:endParaRPr lang="en-US" b="1" dirty="0"/>
          </a:p>
        </p:txBody>
      </p:sp>
      <p:sp>
        <p:nvSpPr>
          <p:cNvPr id="3" name="Content Placeholder 2"/>
          <p:cNvSpPr>
            <a:spLocks noGrp="1"/>
          </p:cNvSpPr>
          <p:nvPr>
            <p:ph idx="1"/>
          </p:nvPr>
        </p:nvSpPr>
        <p:spPr/>
        <p:txBody>
          <a:bodyPr>
            <a:normAutofit lnSpcReduction="10000"/>
          </a:bodyPr>
          <a:lstStyle/>
          <a:p>
            <a:pPr algn="just"/>
            <a:r>
              <a:rPr lang="en-US" sz="2000" dirty="0" smtClean="0">
                <a:latin typeface="Times New Roman" pitchFamily="18" charset="0"/>
                <a:cs typeface="Times New Roman" pitchFamily="18" charset="0"/>
              </a:rPr>
              <a:t>Due to advancement in genetic engineering especially the advent of the </a:t>
            </a:r>
            <a:r>
              <a:rPr lang="en-US" sz="2000" b="1" u="sng" dirty="0" smtClean="0">
                <a:solidFill>
                  <a:srgbClr val="FF0000"/>
                </a:solidFill>
                <a:latin typeface="Times New Roman" pitchFamily="18" charset="0"/>
                <a:cs typeface="Times New Roman" pitchFamily="18" charset="0"/>
              </a:rPr>
              <a:t>Human Genome Project</a:t>
            </a:r>
            <a:r>
              <a:rPr lang="en-US" sz="2000" dirty="0" smtClean="0">
                <a:latin typeface="Times New Roman" pitchFamily="18" charset="0"/>
                <a:cs typeface="Times New Roman" pitchFamily="18" charset="0"/>
              </a:rPr>
              <a:t>, the pressure for Molecular competition and Sequencing Technologies have been immensely increased. </a:t>
            </a:r>
          </a:p>
          <a:p>
            <a:pPr algn="just"/>
            <a:r>
              <a:rPr lang="en-US" sz="2000" dirty="0" smtClean="0">
                <a:latin typeface="Times New Roman" pitchFamily="18" charset="0"/>
                <a:cs typeface="Times New Roman" pitchFamily="18" charset="0"/>
              </a:rPr>
              <a:t>Since the Human Genome Project is aiming to map and sequence the entire Human Genome, it is expected that it will generate sequence data that fills  a book with the million pages.</a:t>
            </a:r>
          </a:p>
          <a:p>
            <a:pPr algn="just"/>
            <a:r>
              <a:rPr lang="en-US" sz="2000" dirty="0" smtClean="0">
                <a:latin typeface="Times New Roman" pitchFamily="18" charset="0"/>
                <a:cs typeface="Times New Roman" pitchFamily="18" charset="0"/>
              </a:rPr>
              <a:t>In other words it is expected to produce data beyond our current abilities  to sequence and interpret, given our present computing ways .</a:t>
            </a:r>
          </a:p>
          <a:p>
            <a:pPr algn="just"/>
            <a:r>
              <a:rPr lang="en-US" sz="2000" dirty="0" smtClean="0">
                <a:latin typeface="Times New Roman" pitchFamily="18" charset="0"/>
                <a:cs typeface="Times New Roman" pitchFamily="18" charset="0"/>
              </a:rPr>
              <a:t>There are many sequencing problems in the area of Bioinformatics for machines to solve and rationalize.</a:t>
            </a:r>
          </a:p>
          <a:p>
            <a:pPr algn="just"/>
            <a:r>
              <a:rPr lang="en-US" sz="2000" dirty="0" smtClean="0">
                <a:latin typeface="Times New Roman" pitchFamily="18" charset="0"/>
                <a:cs typeface="Times New Roman" pitchFamily="18" charset="0"/>
              </a:rPr>
              <a:t> A problem, many scientists believe to be the most significant problem remaining in genetic engineering is </a:t>
            </a:r>
            <a:r>
              <a:rPr lang="en-US" sz="2000" b="1" u="sng" dirty="0" smtClean="0">
                <a:solidFill>
                  <a:srgbClr val="FF0000"/>
                </a:solidFill>
                <a:latin typeface="Times New Roman" pitchFamily="18" charset="0"/>
                <a:cs typeface="Times New Roman" pitchFamily="18" charset="0"/>
              </a:rPr>
              <a:t>Protein Folding.</a:t>
            </a:r>
          </a:p>
          <a:p>
            <a:pPr algn="just"/>
            <a:r>
              <a:rPr lang="en-US" sz="2000" dirty="0" smtClean="0">
                <a:latin typeface="Times New Roman" pitchFamily="18" charset="0"/>
                <a:cs typeface="Times New Roman" pitchFamily="18" charset="0"/>
              </a:rPr>
              <a:t>Some refer to this problem as breaking the second half of the genetic code. Here we shall analyze the impacts of the protein folding problem and how neural networks  are impacting its development.</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Advantages of Neural Networks</a:t>
            </a:r>
            <a:endParaRPr lang="en-US" b="1" dirty="0"/>
          </a:p>
        </p:txBody>
      </p:sp>
      <p:sp>
        <p:nvSpPr>
          <p:cNvPr id="3" name="Content Placeholder 2"/>
          <p:cNvSpPr>
            <a:spLocks noGrp="1"/>
          </p:cNvSpPr>
          <p:nvPr>
            <p:ph idx="1"/>
          </p:nvPr>
        </p:nvSpPr>
        <p:spPr/>
        <p:txBody>
          <a:bodyPr>
            <a:normAutofit fontScale="92500"/>
          </a:bodyPr>
          <a:lstStyle/>
          <a:p>
            <a:pPr algn="just"/>
            <a:r>
              <a:rPr lang="en-US" sz="2400" dirty="0" smtClean="0">
                <a:latin typeface="Times New Roman" pitchFamily="18" charset="0"/>
                <a:cs typeface="Times New Roman" pitchFamily="18" charset="0"/>
              </a:rPr>
              <a:t>The purpose of using neural network is to be able to forecast data patterns that are too complex for the traditional statistical models.</a:t>
            </a:r>
          </a:p>
          <a:p>
            <a:pPr algn="just"/>
            <a:r>
              <a:rPr lang="en-US" sz="2400" dirty="0" smtClean="0">
                <a:latin typeface="Times New Roman" pitchFamily="18" charset="0"/>
                <a:cs typeface="Times New Roman" pitchFamily="18" charset="0"/>
              </a:rPr>
              <a:t> Although neural networks are quickly becoming the wave of the future for forecasting, they continue to have both advantages and disadvantages.</a:t>
            </a:r>
          </a:p>
          <a:p>
            <a:pPr algn="just"/>
            <a:r>
              <a:rPr lang="en-US" sz="2400" dirty="0" smtClean="0">
                <a:latin typeface="Times New Roman" pitchFamily="18" charset="0"/>
                <a:cs typeface="Times New Roman" pitchFamily="18" charset="0"/>
              </a:rPr>
              <a:t> A strong advantage of neural network is that,  when properly trained, they can be considered experts with regard to the particular output project for which they were designed to examine.</a:t>
            </a:r>
          </a:p>
          <a:p>
            <a:pPr algn="just"/>
            <a:r>
              <a:rPr lang="en-US" sz="2400" dirty="0" smtClean="0">
                <a:latin typeface="Times New Roman" pitchFamily="18" charset="0"/>
                <a:cs typeface="Times New Roman" pitchFamily="18" charset="0"/>
              </a:rPr>
              <a:t> This network structure can even be used to “</a:t>
            </a:r>
            <a:r>
              <a:rPr lang="en-US" sz="2400" u="sng" dirty="0" smtClean="0">
                <a:solidFill>
                  <a:srgbClr val="FF0000"/>
                </a:solidFill>
                <a:latin typeface="Times New Roman" pitchFamily="18" charset="0"/>
                <a:cs typeface="Times New Roman" pitchFamily="18" charset="0"/>
              </a:rPr>
              <a:t>provide projections given new situations and answer “what-if” questions</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80</a:t>
            </a:fld>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Advantages of Neural Networks </a:t>
            </a:r>
            <a:r>
              <a:rPr lang="en-US" b="1" dirty="0" err="1" smtClean="0"/>
              <a:t>conti</a:t>
            </a:r>
            <a:r>
              <a:rPr lang="en-US" b="1" dirty="0" smtClean="0"/>
              <a:t>…</a:t>
            </a:r>
            <a:endParaRPr lang="en-US" dirty="0"/>
          </a:p>
        </p:txBody>
      </p:sp>
      <p:sp>
        <p:nvSpPr>
          <p:cNvPr id="3" name="Content Placeholder 2"/>
          <p:cNvSpPr>
            <a:spLocks noGrp="1"/>
          </p:cNvSpPr>
          <p:nvPr>
            <p:ph idx="1"/>
          </p:nvPr>
        </p:nvSpPr>
        <p:spPr/>
        <p:txBody>
          <a:bodyPr>
            <a:normAutofit fontScale="62500" lnSpcReduction="20000"/>
          </a:bodyPr>
          <a:lstStyle/>
          <a:p>
            <a:pPr algn="just"/>
            <a:r>
              <a:rPr lang="en-US" dirty="0" smtClean="0">
                <a:latin typeface="Times New Roman" pitchFamily="18" charset="0"/>
                <a:cs typeface="Times New Roman" pitchFamily="18" charset="0"/>
              </a:rPr>
              <a:t>In addition, the learning ability of neural networks allows them to </a:t>
            </a:r>
            <a:r>
              <a:rPr lang="en-US" b="1" u="sng" dirty="0" smtClean="0">
                <a:solidFill>
                  <a:srgbClr val="FF0000"/>
                </a:solidFill>
                <a:latin typeface="Times New Roman" pitchFamily="18" charset="0"/>
                <a:cs typeface="Times New Roman" pitchFamily="18" charset="0"/>
              </a:rPr>
              <a:t>adjust to dynamic and changing market environments and is a much more flexible forecasting tool than traditional statistical models.</a:t>
            </a:r>
          </a:p>
          <a:p>
            <a:pPr algn="just"/>
            <a:r>
              <a:rPr lang="en-US" dirty="0" smtClean="0">
                <a:latin typeface="Times New Roman" pitchFamily="18" charset="0"/>
                <a:cs typeface="Times New Roman" pitchFamily="18" charset="0"/>
              </a:rPr>
              <a:t>An example of this level of flexibility is in the  area of forecasting net asset value of mutual funds.</a:t>
            </a:r>
          </a:p>
          <a:p>
            <a:pPr algn="just"/>
            <a:r>
              <a:rPr lang="en-US" dirty="0" smtClean="0">
                <a:latin typeface="Times New Roman" pitchFamily="18" charset="0"/>
                <a:cs typeface="Times New Roman" pitchFamily="18" charset="0"/>
              </a:rPr>
              <a:t>When compared to regression analysis, neural network forecasting in this area was shown to generate a </a:t>
            </a:r>
            <a:r>
              <a:rPr lang="en-US" u="sng" dirty="0" smtClean="0">
                <a:solidFill>
                  <a:srgbClr val="FF0000"/>
                </a:solidFill>
                <a:latin typeface="Times New Roman" pitchFamily="18" charset="0"/>
                <a:cs typeface="Times New Roman" pitchFamily="18" charset="0"/>
              </a:rPr>
              <a:t>40% increase in accuracy</a:t>
            </a:r>
            <a:r>
              <a:rPr lang="en-US" dirty="0" smtClean="0">
                <a:latin typeface="Times New Roman" pitchFamily="18" charset="0"/>
                <a:cs typeface="Times New Roman" pitchFamily="18" charset="0"/>
              </a:rPr>
              <a:t>.</a:t>
            </a:r>
          </a:p>
          <a:p>
            <a:pPr algn="just"/>
            <a:r>
              <a:rPr lang="en-US" dirty="0" smtClean="0">
                <a:latin typeface="Times New Roman" pitchFamily="18" charset="0"/>
                <a:cs typeface="Times New Roman" pitchFamily="18" charset="0"/>
              </a:rPr>
              <a:t> This higher performance level is mainly attributed to the flexibility of the neural network and the ability to take into account all variables, internal and external, as well as the relationships between them.</a:t>
            </a:r>
          </a:p>
          <a:p>
            <a:pPr algn="just"/>
            <a:r>
              <a:rPr lang="en-US" dirty="0" smtClean="0">
                <a:latin typeface="Times New Roman" pitchFamily="18" charset="0"/>
                <a:cs typeface="Times New Roman" pitchFamily="18" charset="0"/>
              </a:rPr>
              <a:t>Furthermore, neural network systems are </a:t>
            </a:r>
            <a:r>
              <a:rPr lang="en-US" u="sng" dirty="0" smtClean="0">
                <a:solidFill>
                  <a:srgbClr val="FF0000"/>
                </a:solidFill>
                <a:latin typeface="Times New Roman" pitchFamily="18" charset="0"/>
                <a:cs typeface="Times New Roman" pitchFamily="18" charset="0"/>
              </a:rPr>
              <a:t>able to detect patterns and trends in any set of data they are given, including highly unorganized and variable data.</a:t>
            </a:r>
          </a:p>
          <a:p>
            <a:pPr algn="just"/>
            <a:r>
              <a:rPr lang="en-US" dirty="0" smtClean="0">
                <a:latin typeface="Times New Roman" pitchFamily="18" charset="0"/>
                <a:cs typeface="Times New Roman" pitchFamily="18" charset="0"/>
              </a:rPr>
              <a:t> As such, many businesses are continuing to increase the uses of neural networks in various areas of their operations in order to increase and improve the competitiveness.</a:t>
            </a:r>
          </a:p>
          <a:p>
            <a:pPr algn="just"/>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81</a:t>
            </a:fld>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fontScale="90000"/>
          </a:bodyPr>
          <a:lstStyle/>
          <a:p>
            <a:r>
              <a:rPr lang="en-US" b="1" dirty="0" smtClean="0"/>
              <a:t>Disadvantages of Neural Networks </a:t>
            </a:r>
            <a:r>
              <a:rPr lang="en-US" b="1" dirty="0" err="1" smtClean="0"/>
              <a:t>conti</a:t>
            </a:r>
            <a:r>
              <a:rPr lang="en-US" b="1" dirty="0" smtClean="0"/>
              <a:t>…</a:t>
            </a:r>
            <a:endParaRPr lang="en-US" dirty="0"/>
          </a:p>
        </p:txBody>
      </p:sp>
      <p:sp>
        <p:nvSpPr>
          <p:cNvPr id="3" name="Content Placeholder 2"/>
          <p:cNvSpPr>
            <a:spLocks noGrp="1"/>
          </p:cNvSpPr>
          <p:nvPr>
            <p:ph idx="1"/>
          </p:nvPr>
        </p:nvSpPr>
        <p:spPr>
          <a:xfrm>
            <a:off x="457200" y="1219201"/>
            <a:ext cx="8229600" cy="5410200"/>
          </a:xfrm>
        </p:spPr>
        <p:txBody>
          <a:bodyPr>
            <a:noAutofit/>
          </a:bodyPr>
          <a:lstStyle/>
          <a:p>
            <a:pPr algn="just"/>
            <a:r>
              <a:rPr lang="en-US" sz="1800" dirty="0" smtClean="0">
                <a:latin typeface="Times New Roman" pitchFamily="18" charset="0"/>
                <a:cs typeface="Times New Roman" pitchFamily="18" charset="0"/>
              </a:rPr>
              <a:t>There are, however critics who point out the disadvantages of using neural networks as forecasting tools.</a:t>
            </a:r>
          </a:p>
          <a:p>
            <a:pPr marL="400011" indent="-400011" algn="just">
              <a:buFont typeface="+mj-lt"/>
              <a:buAutoNum type="romanLcPeriod"/>
            </a:pPr>
            <a:r>
              <a:rPr lang="en-US" sz="1800" dirty="0" smtClean="0">
                <a:latin typeface="Times New Roman" pitchFamily="18" charset="0"/>
                <a:cs typeface="Times New Roman" pitchFamily="18" charset="0"/>
              </a:rPr>
              <a:t> First, the design of the neural network is a </a:t>
            </a:r>
            <a:r>
              <a:rPr lang="en-US" sz="1800" b="1" u="sng" dirty="0" smtClean="0">
                <a:solidFill>
                  <a:srgbClr val="FF0000"/>
                </a:solidFill>
                <a:latin typeface="Times New Roman" pitchFamily="18" charset="0"/>
                <a:cs typeface="Times New Roman" pitchFamily="18" charset="0"/>
              </a:rPr>
              <a:t>very complex procedure</a:t>
            </a:r>
            <a:r>
              <a:rPr lang="en-US" sz="1800" dirty="0" smtClean="0">
                <a:latin typeface="Times New Roman" pitchFamily="18" charset="0"/>
                <a:cs typeface="Times New Roman" pitchFamily="18" charset="0"/>
              </a:rPr>
              <a:t> that still relies mostly on trial and error. This is due to the necessity to determine the appropriate input variables and the necessary level of training of the system.</a:t>
            </a:r>
          </a:p>
          <a:p>
            <a:pPr marL="400011" indent="-400011" algn="just">
              <a:buFont typeface="+mj-lt"/>
              <a:buAutoNum type="romanLcPeriod"/>
            </a:pPr>
            <a:r>
              <a:rPr lang="en-US" sz="1800" dirty="0" smtClean="0">
                <a:latin typeface="Times New Roman" pitchFamily="18" charset="0"/>
                <a:cs typeface="Times New Roman" pitchFamily="18" charset="0"/>
              </a:rPr>
              <a:t>The </a:t>
            </a:r>
            <a:r>
              <a:rPr lang="en-US" sz="1800" b="1" u="sng" dirty="0" smtClean="0">
                <a:solidFill>
                  <a:srgbClr val="FF0000"/>
                </a:solidFill>
                <a:latin typeface="Times New Roman" pitchFamily="18" charset="0"/>
                <a:cs typeface="Times New Roman" pitchFamily="18" charset="0"/>
              </a:rPr>
              <a:t>training process is time-consuming</a:t>
            </a:r>
            <a:r>
              <a:rPr lang="en-US" sz="1800" dirty="0" smtClean="0">
                <a:latin typeface="Times New Roman" pitchFamily="18" charset="0"/>
                <a:cs typeface="Times New Roman" pitchFamily="18" charset="0"/>
              </a:rPr>
              <a:t>, and must be continuously repeated to account for changes in values of the variables. Without the recurring retraining, the accuracy of the neural network will decline.</a:t>
            </a:r>
          </a:p>
          <a:p>
            <a:pPr marL="400011" indent="-400011" algn="just">
              <a:buFont typeface="+mj-lt"/>
              <a:buAutoNum type="romanLcPeriod"/>
            </a:pPr>
            <a:r>
              <a:rPr lang="en-US" sz="1800" dirty="0" smtClean="0">
                <a:latin typeface="Times New Roman" pitchFamily="18" charset="0"/>
                <a:cs typeface="Times New Roman" pitchFamily="18" charset="0"/>
              </a:rPr>
              <a:t>In addition, because the neural network can only produce accurate results if provided with an accurate training set. it is necessary </a:t>
            </a:r>
            <a:r>
              <a:rPr lang="en-US" sz="1800" b="1" u="sng" dirty="0" smtClean="0">
                <a:solidFill>
                  <a:srgbClr val="FF0000"/>
                </a:solidFill>
                <a:latin typeface="Times New Roman" pitchFamily="18" charset="0"/>
                <a:cs typeface="Times New Roman" pitchFamily="18" charset="0"/>
              </a:rPr>
              <a:t>to use large volumes of precise examples in the training phase.</a:t>
            </a:r>
          </a:p>
          <a:p>
            <a:pPr marL="400011" indent="-400011" algn="just">
              <a:buFont typeface="+mj-lt"/>
              <a:buAutoNum type="romanLcPeriod"/>
            </a:pPr>
            <a:r>
              <a:rPr lang="en-US" sz="1800" dirty="0" smtClean="0">
                <a:latin typeface="Times New Roman" pitchFamily="18" charset="0"/>
                <a:cs typeface="Times New Roman" pitchFamily="18" charset="0"/>
              </a:rPr>
              <a:t>It is also important for the network designer to recognize the possibility of </a:t>
            </a:r>
            <a:r>
              <a:rPr lang="en-US" sz="1800" b="1" u="sng" dirty="0" smtClean="0">
                <a:latin typeface="Times New Roman" pitchFamily="18" charset="0"/>
                <a:cs typeface="Times New Roman" pitchFamily="18" charset="0"/>
              </a:rPr>
              <a:t>over-training </a:t>
            </a:r>
            <a:r>
              <a:rPr lang="en-US" sz="1800" dirty="0" smtClean="0">
                <a:latin typeface="Times New Roman" pitchFamily="18" charset="0"/>
                <a:cs typeface="Times New Roman" pitchFamily="18" charset="0"/>
              </a:rPr>
              <a:t>when designing the neural network. This “</a:t>
            </a:r>
            <a:r>
              <a:rPr lang="en-US" sz="1800" b="1" u="sng" dirty="0" smtClean="0">
                <a:solidFill>
                  <a:srgbClr val="FF0000"/>
                </a:solidFill>
                <a:latin typeface="Times New Roman" pitchFamily="18" charset="0"/>
                <a:cs typeface="Times New Roman" pitchFamily="18" charset="0"/>
              </a:rPr>
              <a:t>over-fitting</a:t>
            </a:r>
            <a:r>
              <a:rPr lang="en-US" sz="1800" dirty="0" smtClean="0">
                <a:latin typeface="Times New Roman" pitchFamily="18" charset="0"/>
                <a:cs typeface="Times New Roman" pitchFamily="18" charset="0"/>
              </a:rPr>
              <a:t>” occurs as a result of the large amounts and chaotic nature of the data coupled with few training sets. The danger here is that if over-fitting occurs, the neural network forecast will be too inaccurate.</a:t>
            </a:r>
            <a:endParaRPr lang="en-US" sz="18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82</a:t>
            </a:fld>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Disadvantages of Neural Networks </a:t>
            </a:r>
            <a:r>
              <a:rPr lang="en-US" b="1" dirty="0" err="1" smtClean="0"/>
              <a:t>conti</a:t>
            </a:r>
            <a:r>
              <a:rPr lang="en-US" b="1" dirty="0" smtClean="0"/>
              <a:t>…</a:t>
            </a:r>
            <a:endParaRPr lang="en-US" dirty="0"/>
          </a:p>
        </p:txBody>
      </p:sp>
      <p:sp>
        <p:nvSpPr>
          <p:cNvPr id="3" name="Content Placeholder 2"/>
          <p:cNvSpPr>
            <a:spLocks noGrp="1"/>
          </p:cNvSpPr>
          <p:nvPr>
            <p:ph idx="1"/>
          </p:nvPr>
        </p:nvSpPr>
        <p:spPr/>
        <p:txBody>
          <a:bodyPr>
            <a:noAutofit/>
          </a:bodyPr>
          <a:lstStyle/>
          <a:p>
            <a:pPr algn="just"/>
            <a:r>
              <a:rPr lang="en-US" sz="2000" dirty="0" smtClean="0">
                <a:latin typeface="Times New Roman" pitchFamily="18" charset="0"/>
                <a:cs typeface="Times New Roman" pitchFamily="18" charset="0"/>
              </a:rPr>
              <a:t>Neural networks are also criticized because of the </a:t>
            </a:r>
            <a:r>
              <a:rPr lang="en-US" sz="2000" b="1" u="sng" dirty="0" smtClean="0">
                <a:solidFill>
                  <a:srgbClr val="FF0000"/>
                </a:solidFill>
                <a:latin typeface="Times New Roman" pitchFamily="18" charset="0"/>
                <a:cs typeface="Times New Roman" pitchFamily="18" charset="0"/>
              </a:rPr>
              <a:t>unstable nature</a:t>
            </a:r>
            <a:r>
              <a:rPr lang="en-US" sz="2000" dirty="0" smtClean="0">
                <a:latin typeface="Times New Roman" pitchFamily="18" charset="0"/>
                <a:cs typeface="Times New Roman" pitchFamily="18" charset="0"/>
              </a:rPr>
              <a:t> of the problem solving and the often inability to repeat a process and obtain the same results.</a:t>
            </a:r>
          </a:p>
          <a:p>
            <a:pPr algn="just"/>
            <a:r>
              <a:rPr lang="en-US" sz="2000" dirty="0" smtClean="0">
                <a:latin typeface="Times New Roman" pitchFamily="18" charset="0"/>
                <a:cs typeface="Times New Roman" pitchFamily="18" charset="0"/>
              </a:rPr>
              <a:t>Because the data are constantly changing, it is very difficult to repeat a solution to a problem. This therefore, makes it very difficult to follow the methods the network is using to reach the output forecast.</a:t>
            </a:r>
          </a:p>
          <a:p>
            <a:pPr algn="just"/>
            <a:r>
              <a:rPr lang="en-US" sz="2000" dirty="0" smtClean="0">
                <a:latin typeface="Times New Roman" pitchFamily="18" charset="0"/>
                <a:cs typeface="Times New Roman" pitchFamily="18" charset="0"/>
              </a:rPr>
              <a:t> Thus, the most often and disadvantage of the neural network is the inherent in and </a:t>
            </a:r>
            <a:r>
              <a:rPr lang="en-US" sz="2000" b="1" u="sng" dirty="0" smtClean="0">
                <a:solidFill>
                  <a:srgbClr val="FF0000"/>
                </a:solidFill>
                <a:latin typeface="Times New Roman" pitchFamily="18" charset="0"/>
                <a:cs typeface="Times New Roman" pitchFamily="18" charset="0"/>
              </a:rPr>
              <a:t>“black-box</a:t>
            </a:r>
            <a:r>
              <a:rPr lang="en-US" sz="2000" dirty="0" smtClean="0">
                <a:latin typeface="Times New Roman" pitchFamily="18" charset="0"/>
                <a:cs typeface="Times New Roman" pitchFamily="18" charset="0"/>
              </a:rPr>
              <a:t>” nature of its operations.</a:t>
            </a:r>
          </a:p>
          <a:p>
            <a:pPr algn="just"/>
            <a:r>
              <a:rPr lang="en-US" sz="2000" dirty="0" smtClean="0">
                <a:latin typeface="Times New Roman" pitchFamily="18" charset="0"/>
                <a:cs typeface="Times New Roman" pitchFamily="18" charset="0"/>
              </a:rPr>
              <a:t>Neural networks, although able to generate a solution to many problems, are </a:t>
            </a:r>
            <a:r>
              <a:rPr lang="en-US" sz="2000" b="1" u="sng" dirty="0" smtClean="0">
                <a:solidFill>
                  <a:srgbClr val="FF0000"/>
                </a:solidFill>
                <a:latin typeface="Times New Roman" pitchFamily="18" charset="0"/>
                <a:cs typeface="Times New Roman" pitchFamily="18" charset="0"/>
              </a:rPr>
              <a:t>unable to explain how they</a:t>
            </a:r>
            <a:r>
              <a:rPr lang="en-US" sz="2000" dirty="0" smtClean="0">
                <a:latin typeface="Times New Roman" pitchFamily="18" charset="0"/>
                <a:cs typeface="Times New Roman" pitchFamily="18" charset="0"/>
              </a:rPr>
              <a:t> arrive at their results.  As such, neural networks are considered “black boxes” whose “rules of operation are completely unknown”.</a:t>
            </a:r>
          </a:p>
          <a:p>
            <a:pPr algn="just"/>
            <a:r>
              <a:rPr lang="en-US" sz="2000" dirty="0" smtClean="0">
                <a:latin typeface="Times New Roman" pitchFamily="18" charset="0"/>
                <a:cs typeface="Times New Roman" pitchFamily="18" charset="0"/>
              </a:rPr>
              <a:t> This causes many to be wary of relying heavily on the results form a system they cannot truly understand.</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83</a:t>
            </a:fld>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sz="4000" b="1" dirty="0" smtClean="0"/>
              <a:t>Applications in Business</a:t>
            </a:r>
            <a:endParaRPr lang="en-US" sz="4000" b="1" dirty="0"/>
          </a:p>
        </p:txBody>
      </p:sp>
      <p:sp>
        <p:nvSpPr>
          <p:cNvPr id="3" name="Content Placeholder 2"/>
          <p:cNvSpPr>
            <a:spLocks noGrp="1"/>
          </p:cNvSpPr>
          <p:nvPr>
            <p:ph idx="1"/>
          </p:nvPr>
        </p:nvSpPr>
        <p:spPr>
          <a:xfrm>
            <a:off x="533400" y="685800"/>
            <a:ext cx="8229600" cy="5715000"/>
          </a:xfrm>
        </p:spPr>
        <p:txBody>
          <a:bodyPr>
            <a:noAutofit/>
          </a:bodyPr>
          <a:lstStyle/>
          <a:p>
            <a:pPr algn="just"/>
            <a:r>
              <a:rPr lang="en-US" sz="2400" dirty="0" smtClean="0">
                <a:latin typeface="Times New Roman" pitchFamily="18" charset="0"/>
                <a:cs typeface="Times New Roman" pitchFamily="18" charset="0"/>
              </a:rPr>
              <a:t>The use of neural network in business environments have been increasing over the last few years.  Many </a:t>
            </a:r>
            <a:r>
              <a:rPr lang="en-US" sz="2400" b="1" u="sng" dirty="0" smtClean="0">
                <a:solidFill>
                  <a:srgbClr val="FF0000"/>
                </a:solidFill>
                <a:latin typeface="Times New Roman" pitchFamily="18" charset="0"/>
                <a:cs typeface="Times New Roman" pitchFamily="18" charset="0"/>
              </a:rPr>
              <a:t>areas of business</a:t>
            </a:r>
            <a:r>
              <a:rPr lang="en-US" sz="2400" dirty="0" smtClean="0">
                <a:latin typeface="Times New Roman" pitchFamily="18" charset="0"/>
                <a:cs typeface="Times New Roman" pitchFamily="18" charset="0"/>
              </a:rPr>
              <a:t>, especially finance, utilize neural networks to improve forecasting of their business applications and to create new methods of evaluating financial data and the an investment decisions.</a:t>
            </a:r>
          </a:p>
          <a:p>
            <a:pPr algn="just"/>
            <a:r>
              <a:rPr lang="en-US" sz="2400" dirty="0" smtClean="0">
                <a:latin typeface="Times New Roman" pitchFamily="18" charset="0"/>
                <a:cs typeface="Times New Roman" pitchFamily="18" charset="0"/>
              </a:rPr>
              <a:t> Neural networks are being used specifically by companies for improved forecasting capabilities in analysis of the </a:t>
            </a:r>
            <a:r>
              <a:rPr lang="en-US" sz="2400" b="1" u="sng" dirty="0" smtClean="0">
                <a:solidFill>
                  <a:srgbClr val="FF0000"/>
                </a:solidFill>
                <a:latin typeface="Times New Roman" pitchFamily="18" charset="0"/>
                <a:cs typeface="Times New Roman" pitchFamily="18" charset="0"/>
              </a:rPr>
              <a:t>stock market</a:t>
            </a:r>
            <a:r>
              <a:rPr lang="en-US" sz="2400" dirty="0" smtClean="0">
                <a:latin typeface="Times New Roman" pitchFamily="18" charset="0"/>
                <a:cs typeface="Times New Roman" pitchFamily="18" charset="0"/>
              </a:rPr>
              <a:t>.  Neural network systems are being used to predict short-term stock performance.  For example, a neural network system referred to as the “Short Term Stock Selector” is available for use through an attractive website. This website utilizes neural network software application to generate a decision regarding the near-term trading of a particular stock.</a:t>
            </a:r>
          </a:p>
        </p:txBody>
      </p:sp>
      <p:sp>
        <p:nvSpPr>
          <p:cNvPr id="4" name="Slide Number Placeholder 3"/>
          <p:cNvSpPr>
            <a:spLocks noGrp="1"/>
          </p:cNvSpPr>
          <p:nvPr>
            <p:ph type="sldNum" sz="quarter" idx="12"/>
          </p:nvPr>
        </p:nvSpPr>
        <p:spPr/>
        <p:txBody>
          <a:bodyPr/>
          <a:lstStyle/>
          <a:p>
            <a:fld id="{DCF41523-9A28-446C-9FD6-551A6DD8F6B7}" type="slidenum">
              <a:rPr lang="en-US" smtClean="0"/>
              <a:pPr/>
              <a:t>84</a:t>
            </a:fld>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Applications in Business </a:t>
            </a:r>
            <a:r>
              <a:rPr lang="en-US" b="1" dirty="0" err="1" smtClean="0"/>
              <a:t>conti</a:t>
            </a:r>
            <a:r>
              <a:rPr lang="en-US" b="1" dirty="0" smtClean="0"/>
              <a:t>..</a:t>
            </a:r>
            <a:endParaRPr lang="en-US" dirty="0"/>
          </a:p>
        </p:txBody>
      </p:sp>
      <p:sp>
        <p:nvSpPr>
          <p:cNvPr id="3" name="Content Placeholder 2"/>
          <p:cNvSpPr>
            <a:spLocks noGrp="1"/>
          </p:cNvSpPr>
          <p:nvPr>
            <p:ph idx="1"/>
          </p:nvPr>
        </p:nvSpPr>
        <p:spPr/>
        <p:txBody>
          <a:bodyPr>
            <a:normAutofit/>
          </a:bodyPr>
          <a:lstStyle/>
          <a:p>
            <a:pPr algn="just"/>
            <a:r>
              <a:rPr lang="en-US" sz="2400" dirty="0" smtClean="0">
                <a:latin typeface="Times New Roman" pitchFamily="18" charset="0"/>
                <a:cs typeface="Times New Roman" pitchFamily="18" charset="0"/>
              </a:rPr>
              <a:t>Another example of neural network application in the stock market involves </a:t>
            </a:r>
            <a:r>
              <a:rPr lang="en-US" sz="2400" b="1" u="sng" dirty="0" smtClean="0">
                <a:solidFill>
                  <a:srgbClr val="FF0000"/>
                </a:solidFill>
                <a:latin typeface="Times New Roman" pitchFamily="18" charset="0"/>
                <a:cs typeface="Times New Roman" pitchFamily="18" charset="0"/>
              </a:rPr>
              <a:t>Daiwa Securities Company</a:t>
            </a:r>
            <a:r>
              <a:rPr lang="en-US" sz="2400" dirty="0" smtClean="0">
                <a:latin typeface="Times New Roman" pitchFamily="18" charset="0"/>
                <a:cs typeface="Times New Roman" pitchFamily="18" charset="0"/>
              </a:rPr>
              <a:t>.</a:t>
            </a:r>
          </a:p>
          <a:p>
            <a:pPr algn="just"/>
            <a:r>
              <a:rPr lang="en-US" sz="2400" dirty="0" smtClean="0">
                <a:latin typeface="Times New Roman" pitchFamily="18" charset="0"/>
                <a:cs typeface="Times New Roman" pitchFamily="18" charset="0"/>
              </a:rPr>
              <a:t> This company utilizes neural network technology to learn and recognize stock price patterns for use in price forecasting.</a:t>
            </a:r>
          </a:p>
          <a:p>
            <a:pPr algn="just"/>
            <a:r>
              <a:rPr lang="en-US" sz="2400" dirty="0" smtClean="0">
                <a:latin typeface="Times New Roman" pitchFamily="18" charset="0"/>
                <a:cs typeface="Times New Roman" pitchFamily="18" charset="0"/>
              </a:rPr>
              <a:t>Currently, the neural network systems used by Daiwa Securities Company has been trained to analyze 1,134 company's stock market price patterns.</a:t>
            </a:r>
          </a:p>
          <a:p>
            <a:pPr algn="just"/>
            <a:r>
              <a:rPr lang="en-US" sz="2400" dirty="0" smtClean="0">
                <a:latin typeface="Times New Roman" pitchFamily="18" charset="0"/>
                <a:cs typeface="Times New Roman" pitchFamily="18" charset="0"/>
              </a:rPr>
              <a:t>This information is then used to forecast future stock price fluctuations for this particular companies.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85</a:t>
            </a:fld>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Applications in Business </a:t>
            </a:r>
            <a:r>
              <a:rPr lang="en-US" b="1" dirty="0" err="1" smtClean="0"/>
              <a:t>conti</a:t>
            </a:r>
            <a:r>
              <a:rPr lang="en-US" b="1" dirty="0" smtClean="0"/>
              <a:t>..</a:t>
            </a:r>
            <a:endParaRPr lang="en-US" dirty="0"/>
          </a:p>
        </p:txBody>
      </p:sp>
      <p:sp>
        <p:nvSpPr>
          <p:cNvPr id="3" name="Content Placeholder 2"/>
          <p:cNvSpPr>
            <a:spLocks noGrp="1"/>
          </p:cNvSpPr>
          <p:nvPr>
            <p:ph idx="1"/>
          </p:nvPr>
        </p:nvSpPr>
        <p:spPr>
          <a:xfrm>
            <a:off x="457200" y="1219200"/>
            <a:ext cx="8229600" cy="5638800"/>
          </a:xfrm>
        </p:spPr>
        <p:txBody>
          <a:bodyPr>
            <a:noAutofit/>
          </a:bodyPr>
          <a:lstStyle/>
          <a:p>
            <a:pPr algn="just"/>
            <a:r>
              <a:rPr lang="en-US" sz="2000" dirty="0" smtClean="0">
                <a:latin typeface="Times New Roman" pitchFamily="18" charset="0"/>
                <a:cs typeface="Times New Roman" pitchFamily="18" charset="0"/>
              </a:rPr>
              <a:t>In addition,  neural network technology has been applied to forecasting activities for entire </a:t>
            </a:r>
            <a:r>
              <a:rPr lang="en-US" sz="2000" b="1" u="sng" dirty="0" smtClean="0">
                <a:solidFill>
                  <a:srgbClr val="FF0000"/>
                </a:solidFill>
                <a:latin typeface="Times New Roman" pitchFamily="18" charset="0"/>
                <a:cs typeface="Times New Roman" pitchFamily="18" charset="0"/>
              </a:rPr>
              <a:t>financial markets and financial indexes</a:t>
            </a:r>
            <a:r>
              <a:rPr lang="en-US" sz="2000" dirty="0" smtClean="0">
                <a:latin typeface="Times New Roman" pitchFamily="18" charset="0"/>
                <a:cs typeface="Times New Roman" pitchFamily="18" charset="0"/>
              </a:rPr>
              <a:t>.</a:t>
            </a:r>
          </a:p>
          <a:p>
            <a:pPr algn="just"/>
            <a:r>
              <a:rPr lang="en-US" sz="2000" dirty="0" smtClean="0">
                <a:latin typeface="Times New Roman" pitchFamily="18" charset="0"/>
                <a:cs typeface="Times New Roman" pitchFamily="18" charset="0"/>
              </a:rPr>
              <a:t> O'Sullivan Brothers Investments Limited has utilized neural network software to follow over twenty different financial Markets and generate reports regarding the behavior of any of the studied markets.</a:t>
            </a:r>
          </a:p>
          <a:p>
            <a:pPr algn="just"/>
            <a:r>
              <a:rPr lang="en-US" sz="2000" dirty="0" smtClean="0">
                <a:latin typeface="Times New Roman" pitchFamily="18" charset="0"/>
                <a:cs typeface="Times New Roman" pitchFamily="18" charset="0"/>
              </a:rPr>
              <a:t>More specifically, this particular neural network system will generate information such as the probability of a certain price occurring in the next time period, as well as the most optimal target long and short-term prices.</a:t>
            </a:r>
          </a:p>
          <a:p>
            <a:pPr algn="just"/>
            <a:r>
              <a:rPr lang="en-US" sz="2000" dirty="0" smtClean="0">
                <a:latin typeface="Times New Roman" pitchFamily="18" charset="0"/>
                <a:cs typeface="Times New Roman" pitchFamily="18" charset="0"/>
              </a:rPr>
              <a:t>Still another product of this particular neural network can notify the user as to what level must be reached  for the overall market to experience an increase.</a:t>
            </a:r>
          </a:p>
          <a:p>
            <a:pPr algn="just"/>
            <a:r>
              <a:rPr lang="en-US" sz="2000" dirty="0" smtClean="0">
                <a:latin typeface="Times New Roman" pitchFamily="18" charset="0"/>
                <a:cs typeface="Times New Roman" pitchFamily="18" charset="0"/>
              </a:rPr>
              <a:t>Similarly, in the future market, predictions are also being made with neural network systems.</a:t>
            </a:r>
          </a:p>
          <a:p>
            <a:pPr algn="just"/>
            <a:r>
              <a:rPr lang="en-US" sz="2000" dirty="0" smtClean="0">
                <a:latin typeface="Times New Roman" pitchFamily="18" charset="0"/>
                <a:cs typeface="Times New Roman" pitchFamily="18" charset="0"/>
              </a:rPr>
              <a:t>Neural network technology has been applied in predicting corn futures.</a:t>
            </a:r>
          </a:p>
          <a:p>
            <a:pPr algn="just"/>
            <a:r>
              <a:rPr lang="en-US" sz="2000" dirty="0" smtClean="0">
                <a:latin typeface="Times New Roman" pitchFamily="18" charset="0"/>
                <a:cs typeface="Times New Roman" pitchFamily="18" charset="0"/>
              </a:rPr>
              <a:t>In such applications, the study concluded that when compared to traditional forecasting models used in this area, the neural network produced between 18 and 40 percent fewer errors.</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86</a:t>
            </a:fld>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Applications in Business </a:t>
            </a:r>
            <a:r>
              <a:rPr lang="en-US" b="1" dirty="0" err="1" smtClean="0"/>
              <a:t>conti</a:t>
            </a:r>
            <a:r>
              <a:rPr lang="en-US" b="1" dirty="0" smtClean="0"/>
              <a:t>..</a:t>
            </a:r>
            <a:endParaRPr lang="en-US" dirty="0"/>
          </a:p>
        </p:txBody>
      </p:sp>
      <p:sp>
        <p:nvSpPr>
          <p:cNvPr id="3" name="Content Placeholder 2"/>
          <p:cNvSpPr>
            <a:spLocks noGrp="1"/>
          </p:cNvSpPr>
          <p:nvPr>
            <p:ph idx="1"/>
          </p:nvPr>
        </p:nvSpPr>
        <p:spPr>
          <a:xfrm>
            <a:off x="457200" y="1219201"/>
            <a:ext cx="8229600" cy="4906965"/>
          </a:xfrm>
        </p:spPr>
        <p:txBody>
          <a:bodyPr>
            <a:normAutofit fontScale="70000" lnSpcReduction="20000"/>
          </a:bodyPr>
          <a:lstStyle/>
          <a:p>
            <a:pPr algn="just"/>
            <a:r>
              <a:rPr lang="en-US" dirty="0" smtClean="0">
                <a:latin typeface="Times New Roman" pitchFamily="18" charset="0"/>
                <a:cs typeface="Times New Roman" pitchFamily="18" charset="0"/>
              </a:rPr>
              <a:t>Neural networks have also been used in determining </a:t>
            </a:r>
            <a:r>
              <a:rPr lang="en-US" b="1" u="sng" dirty="0" smtClean="0">
                <a:solidFill>
                  <a:srgbClr val="FF0000"/>
                </a:solidFill>
                <a:latin typeface="Times New Roman" pitchFamily="18" charset="0"/>
                <a:cs typeface="Times New Roman" pitchFamily="18" charset="0"/>
              </a:rPr>
              <a:t>bond ratings</a:t>
            </a:r>
            <a:r>
              <a:rPr lang="en-US" dirty="0" smtClean="0">
                <a:latin typeface="Times New Roman" pitchFamily="18" charset="0"/>
                <a:cs typeface="Times New Roman" pitchFamily="18" charset="0"/>
              </a:rPr>
              <a:t>.</a:t>
            </a:r>
          </a:p>
          <a:p>
            <a:pPr algn="just"/>
            <a:r>
              <a:rPr lang="en-US" dirty="0" smtClean="0">
                <a:latin typeface="Times New Roman" pitchFamily="18" charset="0"/>
                <a:cs typeface="Times New Roman" pitchFamily="18" charset="0"/>
              </a:rPr>
              <a:t>Traditionally, bond ratings have been chosen as a result of statistical regression analysis.</a:t>
            </a:r>
          </a:p>
          <a:p>
            <a:pPr algn="just"/>
            <a:r>
              <a:rPr lang="en-US" dirty="0" smtClean="0">
                <a:latin typeface="Times New Roman" pitchFamily="18" charset="0"/>
                <a:cs typeface="Times New Roman" pitchFamily="18" charset="0"/>
              </a:rPr>
              <a:t> By utilizing neural networks to determine bond’s rating, additional  important factors affecting the potential default risk, can be accounted for. Unlike statistical regression analysis, the less obvious variables affecting default risk can be taken into account.</a:t>
            </a:r>
          </a:p>
          <a:p>
            <a:pPr algn="just"/>
            <a:r>
              <a:rPr lang="en-US" dirty="0" smtClean="0">
                <a:latin typeface="Times New Roman" pitchFamily="18" charset="0"/>
                <a:cs typeface="Times New Roman" pitchFamily="18" charset="0"/>
              </a:rPr>
              <a:t>Studies show this method of determining bond ratings has provided between 95% 100% accuracy, while statistical regression analysis has been 85% accurate.</a:t>
            </a:r>
          </a:p>
          <a:p>
            <a:pPr algn="just"/>
            <a:r>
              <a:rPr lang="en-US" dirty="0" smtClean="0">
                <a:latin typeface="Times New Roman" pitchFamily="18" charset="0"/>
                <a:cs typeface="Times New Roman" pitchFamily="18" charset="0"/>
              </a:rPr>
              <a:t>In addition to bond ratings, bond prices can also be predicted with neural networks.</a:t>
            </a:r>
          </a:p>
          <a:p>
            <a:pPr algn="just"/>
            <a:r>
              <a:rPr lang="en-US" dirty="0" smtClean="0">
                <a:latin typeface="Times New Roman" pitchFamily="18" charset="0"/>
                <a:cs typeface="Times New Roman" pitchFamily="18" charset="0"/>
              </a:rPr>
              <a:t>Currently, G. R. Pugh &amp; Company of New Jersey utilizes neural networks to predict bond prices of 115 public utility companies.</a:t>
            </a:r>
          </a:p>
          <a:p>
            <a:pPr algn="just"/>
            <a:r>
              <a:rPr lang="en-US" dirty="0" smtClean="0">
                <a:latin typeface="Times New Roman" pitchFamily="18" charset="0"/>
                <a:cs typeface="Times New Roman" pitchFamily="18" charset="0"/>
              </a:rPr>
              <a:t>The company relies heavily on this technique when advising clients of potential investment opportunities.</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87</a:t>
            </a:fld>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Applications in Business </a:t>
            </a:r>
            <a:r>
              <a:rPr lang="en-US" sz="4000" b="1" dirty="0" err="1" smtClean="0"/>
              <a:t>conti</a:t>
            </a:r>
            <a:r>
              <a:rPr lang="en-US" sz="4000" b="1" dirty="0" smtClean="0"/>
              <a:t>..</a:t>
            </a:r>
            <a:endParaRPr lang="en-US" sz="4000" dirty="0"/>
          </a:p>
        </p:txBody>
      </p:sp>
      <p:sp>
        <p:nvSpPr>
          <p:cNvPr id="3" name="Content Placeholder 2"/>
          <p:cNvSpPr>
            <a:spLocks noGrp="1"/>
          </p:cNvSpPr>
          <p:nvPr>
            <p:ph idx="1"/>
          </p:nvPr>
        </p:nvSpPr>
        <p:spPr>
          <a:xfrm>
            <a:off x="457200" y="1219200"/>
            <a:ext cx="8229600" cy="5638800"/>
          </a:xfrm>
        </p:spPr>
        <p:txBody>
          <a:bodyPr>
            <a:normAutofit fontScale="55000" lnSpcReduction="20000"/>
          </a:bodyPr>
          <a:lstStyle/>
          <a:p>
            <a:pPr algn="just"/>
            <a:r>
              <a:rPr lang="en-US" sz="3600" b="1" u="sng" dirty="0" smtClean="0">
                <a:solidFill>
                  <a:srgbClr val="FF0000"/>
                </a:solidFill>
                <a:latin typeface="Times New Roman" pitchFamily="18" charset="0"/>
                <a:cs typeface="Times New Roman" pitchFamily="18" charset="0"/>
              </a:rPr>
              <a:t>Bank loan decisions </a:t>
            </a:r>
            <a:r>
              <a:rPr lang="en-US" sz="3600" dirty="0" smtClean="0">
                <a:latin typeface="Times New Roman" pitchFamily="18" charset="0"/>
                <a:cs typeface="Times New Roman" pitchFamily="18" charset="0"/>
              </a:rPr>
              <a:t>are another area in which neural networks are proving useful.</a:t>
            </a:r>
          </a:p>
          <a:p>
            <a:pPr algn="just"/>
            <a:r>
              <a:rPr lang="en-US" sz="3600" dirty="0" smtClean="0">
                <a:latin typeface="Times New Roman" pitchFamily="18" charset="0"/>
                <a:cs typeface="Times New Roman" pitchFamily="18" charset="0"/>
              </a:rPr>
              <a:t>Because the decision to make or deny a loan is very subjective or nonlinear in nature, the use of neural networks resulted in a significant improvement in the decision-making process.</a:t>
            </a:r>
          </a:p>
          <a:p>
            <a:pPr algn="just"/>
            <a:r>
              <a:rPr lang="en-US" sz="3600" dirty="0" smtClean="0">
                <a:latin typeface="Times New Roman" pitchFamily="18" charset="0"/>
                <a:cs typeface="Times New Roman" pitchFamily="18" charset="0"/>
              </a:rPr>
              <a:t>By utilizing a neural network, the banker can rely on the network to “recognize certain similarities and patterns ” and make a more accurate prediction with regard to potential defaults on a loan.</a:t>
            </a:r>
          </a:p>
          <a:p>
            <a:pPr algn="just"/>
            <a:r>
              <a:rPr lang="en-US" sz="3600" dirty="0" smtClean="0">
                <a:latin typeface="Times New Roman" pitchFamily="18" charset="0"/>
                <a:cs typeface="Times New Roman" pitchFamily="18" charset="0"/>
              </a:rPr>
              <a:t>Corporations today are finding ways to utilize neural technology to improve overall business operations including the computer capabilities within the company.</a:t>
            </a:r>
          </a:p>
          <a:p>
            <a:pPr algn="just"/>
            <a:r>
              <a:rPr lang="en-US" sz="3600" dirty="0" smtClean="0">
                <a:latin typeface="Times New Roman" pitchFamily="18" charset="0"/>
                <a:cs typeface="Times New Roman" pitchFamily="18" charset="0"/>
              </a:rPr>
              <a:t>Computer Associates, for example, designed a neural network system called </a:t>
            </a:r>
            <a:r>
              <a:rPr lang="en-US" sz="3600" b="1" u="sng" dirty="0" err="1" smtClean="0">
                <a:solidFill>
                  <a:srgbClr val="FF0000"/>
                </a:solidFill>
                <a:latin typeface="Times New Roman" pitchFamily="18" charset="0"/>
                <a:cs typeface="Times New Roman" pitchFamily="18" charset="0"/>
              </a:rPr>
              <a:t>Neugents</a:t>
            </a:r>
            <a:r>
              <a:rPr lang="en-US" sz="3600" dirty="0" smtClean="0">
                <a:latin typeface="Times New Roman" pitchFamily="18" charset="0"/>
                <a:cs typeface="Times New Roman" pitchFamily="18" charset="0"/>
              </a:rPr>
              <a:t> that predict the future failure of their in-house computer servers.</a:t>
            </a:r>
          </a:p>
          <a:p>
            <a:pPr algn="just"/>
            <a:r>
              <a:rPr lang="en-US" sz="3600" dirty="0" smtClean="0">
                <a:latin typeface="Times New Roman" pitchFamily="18" charset="0"/>
                <a:cs typeface="Times New Roman" pitchFamily="18" charset="0"/>
              </a:rPr>
              <a:t> As described by Charles </a:t>
            </a:r>
            <a:r>
              <a:rPr lang="en-US" sz="3600" dirty="0" err="1" smtClean="0">
                <a:latin typeface="Times New Roman" pitchFamily="18" charset="0"/>
                <a:cs typeface="Times New Roman" pitchFamily="18" charset="0"/>
              </a:rPr>
              <a:t>wang</a:t>
            </a:r>
            <a:r>
              <a:rPr lang="en-US" sz="3600" dirty="0" smtClean="0">
                <a:latin typeface="Times New Roman" pitchFamily="18" charset="0"/>
                <a:cs typeface="Times New Roman" pitchFamily="18" charset="0"/>
              </a:rPr>
              <a:t> of Computer Associates:” </a:t>
            </a:r>
            <a:r>
              <a:rPr lang="en-US" sz="3600" dirty="0" err="1" smtClean="0">
                <a:latin typeface="Times New Roman" pitchFamily="18" charset="0"/>
                <a:cs typeface="Times New Roman" pitchFamily="18" charset="0"/>
              </a:rPr>
              <a:t>Neugents</a:t>
            </a:r>
            <a:r>
              <a:rPr lang="en-US" sz="3600" dirty="0" smtClean="0">
                <a:latin typeface="Times New Roman" pitchFamily="18" charset="0"/>
                <a:cs typeface="Times New Roman" pitchFamily="18" charset="0"/>
              </a:rPr>
              <a:t> is unlike other “rule-based” systems which must be fed knowledge of analyze in that it derives the  rules of analysis by itself.</a:t>
            </a:r>
          </a:p>
          <a:p>
            <a:pPr algn="just"/>
            <a:r>
              <a:rPr lang="en-US" sz="3600" dirty="0" smtClean="0">
                <a:latin typeface="Times New Roman" pitchFamily="18" charset="0"/>
                <a:cs typeface="Times New Roman" pitchFamily="18" charset="0"/>
              </a:rPr>
              <a:t>It makes all of the new chaotic data and it says, Ok, let me take a good look at what causes and what correlates.</a:t>
            </a:r>
          </a:p>
          <a:p>
            <a:pPr algn="just"/>
            <a:r>
              <a:rPr lang="en-US" sz="3600" dirty="0" smtClean="0">
                <a:latin typeface="Times New Roman" pitchFamily="18" charset="0"/>
                <a:cs typeface="Times New Roman" pitchFamily="18" charset="0"/>
              </a:rPr>
              <a:t>The beauty is that when you start to look at  causation you can start to predict</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88</a:t>
            </a:fld>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Applications in Business </a:t>
            </a:r>
            <a:r>
              <a:rPr lang="en-US" b="1" dirty="0" err="1" smtClean="0"/>
              <a:t>conti</a:t>
            </a:r>
            <a:r>
              <a:rPr lang="en-US" b="1" dirty="0" smtClean="0"/>
              <a:t>..</a:t>
            </a:r>
            <a:endParaRPr lang="en-US" dirty="0"/>
          </a:p>
        </p:txBody>
      </p:sp>
      <p:sp>
        <p:nvSpPr>
          <p:cNvPr id="3" name="Content Placeholder 2"/>
          <p:cNvSpPr>
            <a:spLocks noGrp="1"/>
          </p:cNvSpPr>
          <p:nvPr>
            <p:ph idx="1"/>
          </p:nvPr>
        </p:nvSpPr>
        <p:spPr/>
        <p:txBody>
          <a:bodyPr>
            <a:normAutofit/>
          </a:bodyPr>
          <a:lstStyle/>
          <a:p>
            <a:pPr algn="just"/>
            <a:r>
              <a:rPr lang="en-US" sz="2400" dirty="0" smtClean="0">
                <a:latin typeface="Times New Roman" pitchFamily="18" charset="0"/>
                <a:cs typeface="Times New Roman" pitchFamily="18" charset="0"/>
              </a:rPr>
              <a:t>The ability to forecast </a:t>
            </a:r>
            <a:r>
              <a:rPr lang="en-US" sz="2400" b="1" u="sng" dirty="0" smtClean="0">
                <a:solidFill>
                  <a:srgbClr val="FF0000"/>
                </a:solidFill>
                <a:latin typeface="Times New Roman" pitchFamily="18" charset="0"/>
                <a:cs typeface="Times New Roman" pitchFamily="18" charset="0"/>
              </a:rPr>
              <a:t>server downtime </a:t>
            </a:r>
            <a:r>
              <a:rPr lang="en-US" sz="2400" dirty="0" smtClean="0">
                <a:latin typeface="Times New Roman" pitchFamily="18" charset="0"/>
                <a:cs typeface="Times New Roman" pitchFamily="18" charset="0"/>
              </a:rPr>
              <a:t>has been  advantageous to companies such as Computer Associates because such predictions make it possible for the company to fix any potential network problem prior to complete computer network failure.</a:t>
            </a:r>
          </a:p>
          <a:p>
            <a:pPr algn="just"/>
            <a:r>
              <a:rPr lang="en-US" sz="2400" dirty="0" smtClean="0">
                <a:latin typeface="Times New Roman" pitchFamily="18" charset="0"/>
                <a:cs typeface="Times New Roman" pitchFamily="18" charset="0"/>
              </a:rPr>
              <a:t>Unlike the area of finance, there are currently available and reliable studies that have been completed in the area of forecasting macroeconomic variables with neural networks.</a:t>
            </a:r>
          </a:p>
          <a:p>
            <a:pPr algn="just"/>
            <a:r>
              <a:rPr lang="en-US" sz="2400" dirty="0" smtClean="0">
                <a:latin typeface="Times New Roman" pitchFamily="18" charset="0"/>
                <a:cs typeface="Times New Roman" pitchFamily="18" charset="0"/>
              </a:rPr>
              <a:t>However there appears to be a growing interest in using neural network systems to forecast microeconomics variables.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89</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685800"/>
          </a:xfrm>
        </p:spPr>
        <p:txBody>
          <a:bodyPr>
            <a:normAutofit fontScale="90000"/>
          </a:bodyPr>
          <a:lstStyle/>
          <a:p>
            <a:r>
              <a:rPr lang="en-US" sz="4000" b="1" dirty="0" smtClean="0"/>
              <a:t>Continued…</a:t>
            </a:r>
            <a:endParaRPr lang="en-US" sz="4000" b="1" dirty="0"/>
          </a:p>
        </p:txBody>
      </p:sp>
      <p:sp>
        <p:nvSpPr>
          <p:cNvPr id="3" name="Content Placeholder 2"/>
          <p:cNvSpPr>
            <a:spLocks noGrp="1"/>
          </p:cNvSpPr>
          <p:nvPr>
            <p:ph idx="1"/>
          </p:nvPr>
        </p:nvSpPr>
        <p:spPr>
          <a:xfrm>
            <a:off x="457200" y="533400"/>
            <a:ext cx="8229600" cy="6324600"/>
          </a:xfrm>
        </p:spPr>
        <p:txBody>
          <a:bodyPr>
            <a:noAutofit/>
          </a:bodyPr>
          <a:lstStyle/>
          <a:p>
            <a:pPr algn="just"/>
            <a:r>
              <a:rPr lang="en-US" sz="2400" b="1" u="sng" dirty="0" smtClean="0">
                <a:solidFill>
                  <a:srgbClr val="FF0000"/>
                </a:solidFill>
                <a:latin typeface="Times New Roman" pitchFamily="18" charset="0"/>
                <a:cs typeface="Times New Roman" pitchFamily="18" charset="0"/>
              </a:rPr>
              <a:t>Protein folding</a:t>
            </a:r>
            <a:r>
              <a:rPr lang="en-US" sz="2400" dirty="0" smtClean="0">
                <a:latin typeface="Times New Roman" pitchFamily="18" charset="0"/>
                <a:cs typeface="Times New Roman" pitchFamily="18" charset="0"/>
              </a:rPr>
              <a:t> refers to the problem of predicting a protein’s three-dimensional structure from a one-dimensional amino-acid sequence.</a:t>
            </a:r>
          </a:p>
          <a:p>
            <a:pPr algn="just"/>
            <a:r>
              <a:rPr lang="en-US" sz="2400" dirty="0" smtClean="0">
                <a:latin typeface="Times New Roman" pitchFamily="18" charset="0"/>
                <a:cs typeface="Times New Roman" pitchFamily="18" charset="0"/>
              </a:rPr>
              <a:t> So far, neural networks have shown a lot of promise and initial experimental success towards the protein folding problem.</a:t>
            </a:r>
          </a:p>
          <a:p>
            <a:pPr algn="just"/>
            <a:r>
              <a:rPr lang="en-US" sz="2400" dirty="0" smtClean="0">
                <a:latin typeface="Times New Roman" pitchFamily="18" charset="0"/>
                <a:cs typeface="Times New Roman" pitchFamily="18" charset="0"/>
              </a:rPr>
              <a:t>The protein folding problem is a key initiatives in the field of protein engineering and ‘rational’ drug design.</a:t>
            </a:r>
          </a:p>
          <a:p>
            <a:pPr algn="just"/>
            <a:r>
              <a:rPr lang="en-US" sz="2400" dirty="0" smtClean="0">
                <a:latin typeface="Times New Roman" pitchFamily="18" charset="0"/>
                <a:cs typeface="Times New Roman" pitchFamily="18" charset="0"/>
              </a:rPr>
              <a:t>Traditionally, the protein structure has been predicted using methods such as x-ray crystallography, which involves manual and experimental procedures.</a:t>
            </a:r>
          </a:p>
          <a:p>
            <a:pPr algn="just"/>
            <a:r>
              <a:rPr lang="en-US" sz="2400" dirty="0" smtClean="0">
                <a:latin typeface="Times New Roman" pitchFamily="18" charset="0"/>
                <a:cs typeface="Times New Roman" pitchFamily="18" charset="0"/>
              </a:rPr>
              <a:t> However due to the Human Genome Project, it is becoming impossible for these approaches to keep up with the number of protein sequences needed to be mapped.</a:t>
            </a:r>
          </a:p>
          <a:p>
            <a:pPr algn="just"/>
            <a:r>
              <a:rPr lang="en-US" sz="2400" dirty="0" smtClean="0">
                <a:latin typeface="Times New Roman" pitchFamily="18" charset="0"/>
                <a:cs typeface="Times New Roman" pitchFamily="18" charset="0"/>
              </a:rPr>
              <a:t>As a result the existence of an artificially intelligent process of sequencing is becoming an imminent necessity.</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9</a:t>
            </a:fld>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Applications in Business </a:t>
            </a:r>
            <a:r>
              <a:rPr lang="en-US" b="1" dirty="0" err="1" smtClean="0"/>
              <a:t>conti</a:t>
            </a:r>
            <a:r>
              <a:rPr lang="en-US" b="1" dirty="0" smtClean="0"/>
              <a:t>..</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sz="2400" dirty="0" smtClean="0">
                <a:latin typeface="Times New Roman" pitchFamily="18" charset="0"/>
                <a:cs typeface="Times New Roman" pitchFamily="18" charset="0"/>
              </a:rPr>
              <a:t>As a result, there are discussions regarding the need for studies that examine the effectiveness of neural network in this area.</a:t>
            </a:r>
          </a:p>
          <a:p>
            <a:pPr algn="just"/>
            <a:r>
              <a:rPr lang="en-US" sz="2400" dirty="0" smtClean="0">
                <a:latin typeface="Times New Roman" pitchFamily="18" charset="0"/>
                <a:cs typeface="Times New Roman" pitchFamily="18" charset="0"/>
              </a:rPr>
              <a:t>One study that has been completed in this area looked at the forecasting accuracy of neural networks for </a:t>
            </a:r>
            <a:r>
              <a:rPr lang="en-US" sz="2400" b="1" u="sng" dirty="0" smtClean="0">
                <a:solidFill>
                  <a:srgbClr val="FF0000"/>
                </a:solidFill>
                <a:latin typeface="Times New Roman" pitchFamily="18" charset="0"/>
                <a:cs typeface="Times New Roman" pitchFamily="18" charset="0"/>
              </a:rPr>
              <a:t>Gross Domestic Product (GDP) predictions.</a:t>
            </a:r>
          </a:p>
          <a:p>
            <a:pPr algn="just"/>
            <a:r>
              <a:rPr lang="en-US" sz="2400" dirty="0" smtClean="0">
                <a:latin typeface="Times New Roman" pitchFamily="18" charset="0"/>
                <a:cs typeface="Times New Roman" pitchFamily="18" charset="0"/>
              </a:rPr>
              <a:t>In this study, forecasting(GDP) with neural networks was proven to provide more accurate predictions when compared to traditional statistical forecasting techniques.</a:t>
            </a:r>
          </a:p>
          <a:p>
            <a:pPr algn="just"/>
            <a:r>
              <a:rPr lang="en-US" sz="2400" dirty="0" smtClean="0">
                <a:latin typeface="Times New Roman" pitchFamily="18" charset="0"/>
                <a:cs typeface="Times New Roman" pitchFamily="18" charset="0"/>
              </a:rPr>
              <a:t>Specifically, in the study completed by Greg </a:t>
            </a:r>
            <a:r>
              <a:rPr lang="en-US" sz="2400" dirty="0" err="1" smtClean="0">
                <a:latin typeface="Times New Roman" pitchFamily="18" charset="0"/>
                <a:cs typeface="Times New Roman" pitchFamily="18" charset="0"/>
              </a:rPr>
              <a:t>Tkacz</a:t>
            </a:r>
            <a:r>
              <a:rPr lang="en-US" sz="2400" dirty="0" smtClean="0">
                <a:latin typeface="Times New Roman" pitchFamily="18" charset="0"/>
                <a:cs typeface="Times New Roman" pitchFamily="18" charset="0"/>
              </a:rPr>
              <a:t> and Sarah </a:t>
            </a:r>
            <a:r>
              <a:rPr lang="en-US" sz="2400" dirty="0" err="1" smtClean="0">
                <a:latin typeface="Times New Roman" pitchFamily="18" charset="0"/>
                <a:cs typeface="Times New Roman" pitchFamily="18" charset="0"/>
              </a:rPr>
              <a:t>Hu</a:t>
            </a:r>
            <a:r>
              <a:rPr lang="en-US" sz="2400" dirty="0" smtClean="0">
                <a:latin typeface="Times New Roman" pitchFamily="18" charset="0"/>
                <a:cs typeface="Times New Roman" pitchFamily="18" charset="0"/>
              </a:rPr>
              <a:t> of the bank of Canada, it was determined that on average,  the best neural networks yield forecast that are 15 to 19 percent more accurate than the corresponding linear models for the 4-quarter growth rate of the real output.</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90</a:t>
            </a:fld>
            <a:endParaRPr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Applications in Business </a:t>
            </a:r>
            <a:r>
              <a:rPr lang="en-US" b="1" dirty="0" err="1" smtClean="0"/>
              <a:t>conti</a:t>
            </a:r>
            <a:r>
              <a:rPr lang="en-US" b="1" dirty="0" smtClean="0"/>
              <a:t>..</a:t>
            </a:r>
            <a:endParaRPr lang="en-US" dirty="0"/>
          </a:p>
        </p:txBody>
      </p:sp>
      <p:sp>
        <p:nvSpPr>
          <p:cNvPr id="3" name="Content Placeholder 2"/>
          <p:cNvSpPr>
            <a:spLocks noGrp="1"/>
          </p:cNvSpPr>
          <p:nvPr>
            <p:ph idx="1"/>
          </p:nvPr>
        </p:nvSpPr>
        <p:spPr>
          <a:xfrm>
            <a:off x="457200" y="1066800"/>
            <a:ext cx="8229600" cy="5791200"/>
          </a:xfrm>
        </p:spPr>
        <p:txBody>
          <a:bodyPr>
            <a:noAutofit/>
          </a:bodyPr>
          <a:lstStyle/>
          <a:p>
            <a:pPr algn="just"/>
            <a:r>
              <a:rPr lang="en-US" sz="2400" dirty="0" smtClean="0">
                <a:latin typeface="Times New Roman" pitchFamily="18" charset="0"/>
                <a:cs typeface="Times New Roman" pitchFamily="18" charset="0"/>
              </a:rPr>
              <a:t>In addition to applications mentioned above, neural network technology had been utilized in other areas of business.</a:t>
            </a:r>
          </a:p>
          <a:p>
            <a:pPr algn="just"/>
            <a:r>
              <a:rPr lang="en-US" sz="2400" dirty="0" smtClean="0">
                <a:latin typeface="Times New Roman" pitchFamily="18" charset="0"/>
                <a:cs typeface="Times New Roman" pitchFamily="18" charset="0"/>
              </a:rPr>
              <a:t> For example, neural network systems are being used by </a:t>
            </a:r>
            <a:r>
              <a:rPr lang="en-US" sz="2400" b="1" u="sng" dirty="0" smtClean="0">
                <a:solidFill>
                  <a:srgbClr val="FF0000"/>
                </a:solidFill>
                <a:latin typeface="Times New Roman" pitchFamily="18" charset="0"/>
                <a:cs typeface="Times New Roman" pitchFamily="18" charset="0"/>
              </a:rPr>
              <a:t>manufacturer to better determine adequate new raw materials </a:t>
            </a:r>
            <a:r>
              <a:rPr lang="en-US" sz="2400" dirty="0" smtClean="0">
                <a:latin typeface="Times New Roman" pitchFamily="18" charset="0"/>
                <a:cs typeface="Times New Roman" pitchFamily="18" charset="0"/>
              </a:rPr>
              <a:t>levels and </a:t>
            </a:r>
            <a:r>
              <a:rPr lang="en-US" sz="2400" b="1" u="sng" dirty="0" smtClean="0">
                <a:solidFill>
                  <a:srgbClr val="FF0000"/>
                </a:solidFill>
                <a:latin typeface="Times New Roman" pitchFamily="18" charset="0"/>
                <a:cs typeface="Times New Roman" pitchFamily="18" charset="0"/>
              </a:rPr>
              <a:t>credit card companies are utilizing the technology for network technology for discovering and monitoring fraudulent activities.</a:t>
            </a:r>
          </a:p>
          <a:p>
            <a:pPr algn="just"/>
            <a:r>
              <a:rPr lang="en-US" sz="2400" b="1" u="sng" dirty="0" smtClean="0">
                <a:solidFill>
                  <a:srgbClr val="FF0000"/>
                </a:solidFill>
                <a:latin typeface="Times New Roman" pitchFamily="18" charset="0"/>
                <a:cs typeface="Times New Roman" pitchFamily="18" charset="0"/>
              </a:rPr>
              <a:t>Sales forecasts </a:t>
            </a:r>
            <a:r>
              <a:rPr lang="en-US" sz="2400" dirty="0" smtClean="0">
                <a:latin typeface="Times New Roman" pitchFamily="18" charset="0"/>
                <a:cs typeface="Times New Roman" pitchFamily="18" charset="0"/>
              </a:rPr>
              <a:t>are also being improved through neural network technology at both the wholesale and retail levels.</a:t>
            </a:r>
          </a:p>
          <a:p>
            <a:pPr algn="just"/>
            <a:r>
              <a:rPr lang="en-US" sz="2400" dirty="0" smtClean="0">
                <a:latin typeface="Times New Roman" pitchFamily="18" charset="0"/>
                <a:cs typeface="Times New Roman" pitchFamily="18" charset="0"/>
              </a:rPr>
              <a:t> Chase </a:t>
            </a:r>
            <a:r>
              <a:rPr lang="en-US" sz="2400" dirty="0" err="1" smtClean="0">
                <a:latin typeface="Times New Roman" pitchFamily="18" charset="0"/>
                <a:cs typeface="Times New Roman" pitchFamily="18" charset="0"/>
              </a:rPr>
              <a:t>Mahhattan</a:t>
            </a:r>
            <a:r>
              <a:rPr lang="en-US" sz="2400" dirty="0" smtClean="0">
                <a:latin typeface="Times New Roman" pitchFamily="18" charset="0"/>
                <a:cs typeface="Times New Roman" pitchFamily="18" charset="0"/>
              </a:rPr>
              <a:t> Bank maintains a large neural network system that they utilized for determining the creditworthiness of various potential loan recipients.</a:t>
            </a:r>
          </a:p>
          <a:p>
            <a:pPr algn="just"/>
            <a:r>
              <a:rPr lang="en-US" sz="2400" dirty="0" smtClean="0">
                <a:latin typeface="Times New Roman" pitchFamily="18" charset="0"/>
                <a:cs typeface="Times New Roman" pitchFamily="18" charset="0"/>
              </a:rPr>
              <a:t> It is important for the bank to be better able to access such creditworthiness since they are such a large supplier of funds for business.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91</a:t>
            </a:fld>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Applications in Business </a:t>
            </a:r>
            <a:r>
              <a:rPr lang="en-US" b="1" dirty="0" err="1" smtClean="0"/>
              <a:t>conti</a:t>
            </a:r>
            <a:r>
              <a:rPr lang="en-US" b="1" dirty="0" smtClean="0"/>
              <a:t>..</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sz="2400" dirty="0" smtClean="0">
                <a:latin typeface="Times New Roman" pitchFamily="18" charset="0"/>
                <a:cs typeface="Times New Roman" pitchFamily="18" charset="0"/>
              </a:rPr>
              <a:t>The business must continue to adjust and adapt to changes is the business environment in which they operate and be able to deal with the dynamic nature of the global market.</a:t>
            </a:r>
          </a:p>
          <a:p>
            <a:pPr algn="just"/>
            <a:r>
              <a:rPr lang="en-US" sz="2400" dirty="0" smtClean="0">
                <a:latin typeface="Times New Roman" pitchFamily="18" charset="0"/>
                <a:cs typeface="Times New Roman" pitchFamily="18" charset="0"/>
              </a:rPr>
              <a:t> By utilizing neural networks, businesses are hoping to improve their abilities to predict patterns and trends in data.</a:t>
            </a:r>
          </a:p>
          <a:p>
            <a:pPr algn="just"/>
            <a:r>
              <a:rPr lang="en-US" sz="2400" dirty="0" smtClean="0">
                <a:latin typeface="Times New Roman" pitchFamily="18" charset="0"/>
                <a:cs typeface="Times New Roman" pitchFamily="18" charset="0"/>
              </a:rPr>
              <a:t>This would then allow them to better analyze business decisions as well as offer improved products and services to their customers.</a:t>
            </a:r>
          </a:p>
          <a:p>
            <a:pPr algn="just"/>
            <a:r>
              <a:rPr lang="en-US" sz="2400" dirty="0" smtClean="0">
                <a:latin typeface="Times New Roman" pitchFamily="18" charset="0"/>
                <a:cs typeface="Times New Roman" pitchFamily="18" charset="0"/>
              </a:rPr>
              <a:t>However, as researchers have pointed out, it is important to remember that neural network technology does not have to be considered a replacement for the traditional forecasting tools.</a:t>
            </a:r>
          </a:p>
          <a:p>
            <a:pPr algn="just"/>
            <a:r>
              <a:rPr lang="en-US" sz="2400" dirty="0" smtClean="0">
                <a:latin typeface="Times New Roman" pitchFamily="18" charset="0"/>
                <a:cs typeface="Times New Roman" pitchFamily="18" charset="0"/>
              </a:rPr>
              <a:t>Researchers have declared that the best way to view neural network system is as an important complement to other  forecasting tools.</a:t>
            </a:r>
          </a:p>
          <a:p>
            <a:pPr algn="just"/>
            <a:r>
              <a:rPr lang="en-US" sz="2400" dirty="0" smtClean="0">
                <a:latin typeface="Times New Roman" pitchFamily="18" charset="0"/>
                <a:cs typeface="Times New Roman" pitchFamily="18" charset="0"/>
              </a:rPr>
              <a:t>With this in mind, utilizing neural network systems together with other forecasting techniques can be considered yet another valuable advancement in the age of technology</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92</a:t>
            </a:fld>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b="1" dirty="0" smtClean="0"/>
              <a:t>Image Processing and Compression using Neural Network</a:t>
            </a:r>
            <a:endParaRPr lang="en-US" sz="4000" b="1"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Compression using Neural Network</a:t>
            </a:r>
            <a:endParaRPr lang="en-US" dirty="0"/>
          </a:p>
        </p:txBody>
      </p:sp>
      <p:sp>
        <p:nvSpPr>
          <p:cNvPr id="3" name="Content Placeholder 2"/>
          <p:cNvSpPr>
            <a:spLocks noGrp="1"/>
          </p:cNvSpPr>
          <p:nvPr>
            <p:ph idx="1"/>
          </p:nvPr>
        </p:nvSpPr>
        <p:spPr/>
        <p:txBody>
          <a:bodyPr/>
          <a:lstStyle/>
          <a:p>
            <a:pPr marL="457200" indent="-457200" algn="just">
              <a:buFont typeface="+mj-lt"/>
              <a:buAutoNum type="arabicPeriod"/>
            </a:pPr>
            <a:r>
              <a:rPr lang="en-US" sz="2400" dirty="0" smtClean="0">
                <a:latin typeface="Times New Roman" pitchFamily="18" charset="0"/>
                <a:cs typeface="Times New Roman" pitchFamily="18" charset="0"/>
              </a:rPr>
              <a:t>Windows based Neural Network Image compression and Restoration</a:t>
            </a:r>
          </a:p>
          <a:p>
            <a:pPr marL="457200" indent="-457200" algn="just">
              <a:buFont typeface="+mj-lt"/>
              <a:buAutoNum type="arabicPeriod"/>
            </a:pPr>
            <a:r>
              <a:rPr lang="en-US" sz="2400" dirty="0" smtClean="0">
                <a:latin typeface="Times New Roman" pitchFamily="18" charset="0"/>
                <a:cs typeface="Times New Roman" pitchFamily="18" charset="0"/>
              </a:rPr>
              <a:t>Application of Artificial Neural Networks for Real Time Data Compression</a:t>
            </a:r>
          </a:p>
          <a:p>
            <a:pPr marL="457200" indent="-457200" algn="just">
              <a:buFont typeface="+mj-lt"/>
              <a:buAutoNum type="arabicPeriod"/>
            </a:pPr>
            <a:r>
              <a:rPr lang="en-US" sz="2400" dirty="0" smtClean="0">
                <a:latin typeface="Times New Roman" pitchFamily="18" charset="0"/>
                <a:cs typeface="Times New Roman" pitchFamily="18" charset="0"/>
              </a:rPr>
              <a:t>Image compression using Direct Solution Method Based Neural Network</a:t>
            </a:r>
          </a:p>
          <a:p>
            <a:pPr marL="457200" indent="-457200" algn="just">
              <a:buFont typeface="+mj-lt"/>
              <a:buAutoNum type="arabicPeriod"/>
            </a:pPr>
            <a:r>
              <a:rPr lang="en-US" sz="2400" dirty="0" smtClean="0">
                <a:latin typeface="Times New Roman" pitchFamily="18" charset="0"/>
                <a:cs typeface="Times New Roman" pitchFamily="18" charset="0"/>
              </a:rPr>
              <a:t>Application of Neural Networks to Wavelet Filter Selection in Multispectral Image Compression</a:t>
            </a:r>
          </a:p>
          <a:p>
            <a:pPr>
              <a:buNone/>
            </a:pPr>
            <a:endParaRPr lang="en-US" dirty="0"/>
          </a:p>
        </p:txBody>
      </p:sp>
      <p:sp>
        <p:nvSpPr>
          <p:cNvPr id="4" name="Slide Number Placeholder 3"/>
          <p:cNvSpPr>
            <a:spLocks noGrp="1"/>
          </p:cNvSpPr>
          <p:nvPr>
            <p:ph type="sldNum" sz="quarter" idx="12"/>
          </p:nvPr>
        </p:nvSpPr>
        <p:spPr/>
        <p:txBody>
          <a:bodyPr/>
          <a:lstStyle/>
          <a:p>
            <a:fld id="{DCF41523-9A28-446C-9FD6-551A6DD8F6B7}" type="slidenum">
              <a:rPr lang="en-US" smtClean="0"/>
              <a:pPr/>
              <a:t>94</a:t>
            </a:fld>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smtClean="0">
                <a:cs typeface="Times New Roman" pitchFamily="18" charset="0"/>
              </a:rPr>
              <a:t>1. Windows based Neural Network Image compression and Restoration</a:t>
            </a:r>
            <a:br>
              <a:rPr lang="en-US" b="1" dirty="0" smtClean="0">
                <a:cs typeface="Times New Roman" pitchFamily="18" charset="0"/>
              </a:rPr>
            </a:br>
            <a:endParaRPr lang="en-US" b="1"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Introduction</a:t>
            </a:r>
            <a:endParaRPr lang="en-US" sz="4000" b="1" dirty="0"/>
          </a:p>
        </p:txBody>
      </p:sp>
      <p:sp>
        <p:nvSpPr>
          <p:cNvPr id="3" name="Content Placeholder 2"/>
          <p:cNvSpPr>
            <a:spLocks noGrp="1"/>
          </p:cNvSpPr>
          <p:nvPr>
            <p:ph idx="1"/>
          </p:nvPr>
        </p:nvSpPr>
        <p:spPr>
          <a:xfrm>
            <a:off x="457200" y="1295401"/>
            <a:ext cx="8229600" cy="4830765"/>
          </a:xfrm>
        </p:spPr>
        <p:txBody>
          <a:bodyPr>
            <a:normAutofit/>
          </a:bodyPr>
          <a:lstStyle/>
          <a:p>
            <a:pPr algn="just"/>
            <a:r>
              <a:rPr lang="en-US" sz="2400" dirty="0" smtClean="0">
                <a:latin typeface="Times New Roman" pitchFamily="18" charset="0"/>
                <a:cs typeface="Times New Roman" pitchFamily="18" charset="0"/>
              </a:rPr>
              <a:t>Data compression is used nearly everywhere on the internet - the videos you watch online, the images you share, the music you listen to, even the blog you're reading right now.</a:t>
            </a:r>
          </a:p>
          <a:p>
            <a:pPr algn="just"/>
            <a:r>
              <a:rPr lang="en-US" sz="2400" dirty="0" smtClean="0">
                <a:latin typeface="Times New Roman" pitchFamily="18" charset="0"/>
                <a:cs typeface="Times New Roman" pitchFamily="18" charset="0"/>
              </a:rPr>
              <a:t>Compression techniques make sharing the content you want quick and efficient. </a:t>
            </a:r>
          </a:p>
          <a:p>
            <a:pPr algn="just"/>
            <a:r>
              <a:rPr lang="en-US" sz="2400" dirty="0" smtClean="0">
                <a:latin typeface="Times New Roman" pitchFamily="18" charset="0"/>
                <a:cs typeface="Times New Roman" pitchFamily="18" charset="0"/>
              </a:rPr>
              <a:t>Without data compression, the time and bandwidth costs for getting the information you need, when you need it, would be very costly.</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96</a:t>
            </a:fld>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Introduction</a:t>
            </a:r>
            <a:endParaRPr lang="en-US" dirty="0"/>
          </a:p>
        </p:txBody>
      </p:sp>
      <p:sp>
        <p:nvSpPr>
          <p:cNvPr id="3" name="Content Placeholder 2"/>
          <p:cNvSpPr>
            <a:spLocks noGrp="1"/>
          </p:cNvSpPr>
          <p:nvPr>
            <p:ph idx="1"/>
          </p:nvPr>
        </p:nvSpPr>
        <p:spPr/>
        <p:txBody>
          <a:bodyPr>
            <a:normAutofit/>
          </a:bodyPr>
          <a:lstStyle/>
          <a:p>
            <a:pPr algn="just"/>
            <a:r>
              <a:rPr lang="en-US" sz="2400" dirty="0" smtClean="0">
                <a:latin typeface="Times New Roman" pitchFamily="18" charset="0"/>
                <a:cs typeface="Times New Roman" pitchFamily="18" charset="0"/>
              </a:rPr>
              <a:t>All image data comprises huge size into memory. For this purpose, it needs compression, which has high compression rate. But high compression rate causes some distortion and losses.</a:t>
            </a:r>
          </a:p>
          <a:p>
            <a:pPr algn="just"/>
            <a:r>
              <a:rPr lang="en-US" sz="2400" dirty="0" smtClean="0">
                <a:latin typeface="Times New Roman" pitchFamily="18" charset="0"/>
                <a:cs typeface="Times New Roman" pitchFamily="18" charset="0"/>
              </a:rPr>
              <a:t>Restoration is a process by which an image suffering from some form of distortion or degradation can be recovered  to its original form.</a:t>
            </a:r>
          </a:p>
          <a:p>
            <a:pPr algn="just"/>
            <a:r>
              <a:rPr lang="en-US" sz="2400" dirty="0" smtClean="0">
                <a:latin typeface="Times New Roman" pitchFamily="18" charset="0"/>
                <a:cs typeface="Times New Roman" pitchFamily="18" charset="0"/>
              </a:rPr>
              <a:t>The image compression techniques are divided into two main categories such as</a:t>
            </a:r>
          </a:p>
          <a:p>
            <a:pPr lvl="1" algn="just"/>
            <a:r>
              <a:rPr lang="en-US" sz="2000" dirty="0" smtClean="0">
                <a:latin typeface="Times New Roman" pitchFamily="18" charset="0"/>
                <a:cs typeface="Times New Roman" pitchFamily="18" charset="0"/>
              </a:rPr>
              <a:t>Lossless , or reversible compression</a:t>
            </a:r>
          </a:p>
          <a:p>
            <a:pPr lvl="1" algn="just"/>
            <a:r>
              <a:rPr lang="en-US" sz="2000" dirty="0" err="1" smtClean="0">
                <a:latin typeface="Times New Roman" pitchFamily="18" charset="0"/>
                <a:cs typeface="Times New Roman" pitchFamily="18" charset="0"/>
              </a:rPr>
              <a:t>Lossy</a:t>
            </a:r>
            <a:r>
              <a:rPr lang="en-US" sz="2000" dirty="0" smtClean="0">
                <a:latin typeface="Times New Roman" pitchFamily="18" charset="0"/>
                <a:cs typeface="Times New Roman" pitchFamily="18" charset="0"/>
              </a:rPr>
              <a:t> or irreversible compression</a:t>
            </a:r>
            <a:endParaRPr lang="en-US" sz="20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97</a:t>
            </a:fld>
            <a:endParaRPr lang="en-US"/>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ctr"/>
            <a:r>
              <a:rPr lang="en-US" sz="4000" b="1" dirty="0" smtClean="0">
                <a:latin typeface="+mj-lt"/>
                <a:cs typeface="Times New Roman" pitchFamily="18" charset="0"/>
              </a:rPr>
              <a:t>Lossless Vs. </a:t>
            </a:r>
            <a:r>
              <a:rPr lang="en-US" sz="4000" b="1" dirty="0" err="1" smtClean="0">
                <a:latin typeface="+mj-lt"/>
                <a:cs typeface="Times New Roman" pitchFamily="18" charset="0"/>
              </a:rPr>
              <a:t>Lossy</a:t>
            </a:r>
            <a:r>
              <a:rPr lang="en-US" sz="4000" b="1" dirty="0" smtClean="0">
                <a:latin typeface="+mj-lt"/>
                <a:cs typeface="Times New Roman" pitchFamily="18" charset="0"/>
              </a:rPr>
              <a:t> compression</a:t>
            </a:r>
            <a:endParaRPr lang="en-US" sz="4000" b="1" dirty="0">
              <a:latin typeface="+mj-lt"/>
            </a:endParaRPr>
          </a:p>
        </p:txBody>
      </p:sp>
      <p:sp>
        <p:nvSpPr>
          <p:cNvPr id="3" name="Content Placeholder 2"/>
          <p:cNvSpPr>
            <a:spLocks noGrp="1"/>
          </p:cNvSpPr>
          <p:nvPr>
            <p:ph idx="1"/>
          </p:nvPr>
        </p:nvSpPr>
        <p:spPr/>
        <p:txBody>
          <a:bodyPr>
            <a:normAutofit fontScale="85000" lnSpcReduction="10000"/>
          </a:bodyPr>
          <a:lstStyle/>
          <a:p>
            <a:pPr algn="just"/>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compression technique does not restored the data in its original form, after decompression.</a:t>
            </a:r>
          </a:p>
          <a:p>
            <a:pPr algn="just"/>
            <a:r>
              <a:rPr lang="en-US" sz="2400" dirty="0" smtClean="0">
                <a:latin typeface="Times New Roman" pitchFamily="18" charset="0"/>
                <a:cs typeface="Times New Roman" pitchFamily="18" charset="0"/>
              </a:rPr>
              <a:t>Lossless compression restores and rebuilt the data in its original form, after decompression.</a:t>
            </a:r>
          </a:p>
          <a:p>
            <a:pPr algn="just"/>
            <a:r>
              <a:rPr lang="en-US" sz="2400" dirty="0" smtClean="0">
                <a:latin typeface="Times New Roman" pitchFamily="18" charset="0"/>
                <a:cs typeface="Times New Roman" pitchFamily="18" charset="0"/>
              </a:rPr>
              <a:t>A combination of lossless and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compression is advantageous if only a subset of the data set is of interest to the physician and engineer.</a:t>
            </a:r>
          </a:p>
          <a:p>
            <a:pPr algn="just"/>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compression is also needed to facilitate fast browsing through a large database of images, since a rough data preview may be performed easily and efficiently by a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encoded version  of the original data-set.</a:t>
            </a:r>
          </a:p>
          <a:p>
            <a:pPr algn="just"/>
            <a:r>
              <a:rPr lang="en-US" sz="2400" dirty="0" smtClean="0">
                <a:latin typeface="Times New Roman" pitchFamily="18" charset="0"/>
                <a:cs typeface="Times New Roman" pitchFamily="18" charset="0"/>
              </a:rPr>
              <a:t>In </a:t>
            </a:r>
            <a:r>
              <a:rPr lang="en-US" sz="2400" dirty="0" err="1" smtClean="0">
                <a:latin typeface="Times New Roman" pitchFamily="18" charset="0"/>
                <a:cs typeface="Times New Roman" pitchFamily="18" charset="0"/>
              </a:rPr>
              <a:t>lossy</a:t>
            </a:r>
            <a:r>
              <a:rPr lang="en-US" sz="2400" dirty="0" smtClean="0">
                <a:latin typeface="Times New Roman" pitchFamily="18" charset="0"/>
                <a:cs typeface="Times New Roman" pitchFamily="18" charset="0"/>
              </a:rPr>
              <a:t> compression algorithms we can obtain high compression rates but the MSE(Mean Square Error) also increases. Because of this problem, we have to reduce noise of the image as a Mean Square Error, and restoration by using three neural networks structures for the images.</a:t>
            </a:r>
            <a:endParaRPr lang="en-US" sz="2400"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CF41523-9A28-446C-9FD6-551A6DD8F6B7}" type="slidenum">
              <a:rPr lang="en-US" smtClean="0"/>
              <a:pPr/>
              <a:t>98</a:t>
            </a:fld>
            <a:endParaRPr lang="en-US"/>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Block Diagram of ANN technique </a:t>
            </a:r>
            <a:endParaRPr lang="en-US" sz="4000" b="1" dirty="0"/>
          </a:p>
        </p:txBody>
      </p:sp>
      <p:sp>
        <p:nvSpPr>
          <p:cNvPr id="4" name="Slide Number Placeholder 3"/>
          <p:cNvSpPr>
            <a:spLocks noGrp="1"/>
          </p:cNvSpPr>
          <p:nvPr>
            <p:ph type="sldNum" sz="quarter" idx="12"/>
          </p:nvPr>
        </p:nvSpPr>
        <p:spPr/>
        <p:txBody>
          <a:bodyPr/>
          <a:lstStyle/>
          <a:p>
            <a:fld id="{DCF41523-9A28-446C-9FD6-551A6DD8F6B7}" type="slidenum">
              <a:rPr lang="en-US" smtClean="0"/>
              <a:pPr/>
              <a:t>99</a:t>
            </a:fld>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1295400" y="1447800"/>
            <a:ext cx="6525724" cy="3581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2373</TotalTime>
  <Words>8449</Words>
  <Application>Microsoft Office PowerPoint</Application>
  <PresentationFormat>On-screen Show (4:3)</PresentationFormat>
  <Paragraphs>600</Paragraphs>
  <Slides>126</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126</vt:i4>
      </vt:variant>
    </vt:vector>
  </HeadingPairs>
  <TitlesOfParts>
    <vt:vector size="136" baseType="lpstr">
      <vt:lpstr>Arial</vt:lpstr>
      <vt:lpstr>Arial MT</vt:lpstr>
      <vt:lpstr>Calibri</vt:lpstr>
      <vt:lpstr>Consolas</vt:lpstr>
      <vt:lpstr>Lucida Sans Unicode</vt:lpstr>
      <vt:lpstr>Symbol</vt:lpstr>
      <vt:lpstr>Times New Roman</vt:lpstr>
      <vt:lpstr>Trebuchet MS</vt:lpstr>
      <vt:lpstr>Wingdings</vt:lpstr>
      <vt:lpstr>Office Theme</vt:lpstr>
      <vt:lpstr>Application of Neural Networks  </vt:lpstr>
      <vt:lpstr>Syllabus</vt:lpstr>
      <vt:lpstr>Application of Neural Networks in Bioinformatics</vt:lpstr>
      <vt:lpstr>Introduction</vt:lpstr>
      <vt:lpstr>Introduction </vt:lpstr>
      <vt:lpstr>Introduction </vt:lpstr>
      <vt:lpstr>Function of the protein</vt:lpstr>
      <vt:lpstr>A Bioinformatics Application for Neural Networks</vt:lpstr>
      <vt:lpstr>Continued…</vt:lpstr>
      <vt:lpstr>The Protein Folding Problem</vt:lpstr>
      <vt:lpstr>Feature Extraction by Neural Networks</vt:lpstr>
      <vt:lpstr>Feature Extraction by Neural Networks</vt:lpstr>
      <vt:lpstr>Neural Networks in Pattern Recognition</vt:lpstr>
      <vt:lpstr>What are Patterns?</vt:lpstr>
      <vt:lpstr>Patterns in Astronomy</vt:lpstr>
      <vt:lpstr>Patterns in Biology</vt:lpstr>
      <vt:lpstr>Patterns of Brain Activity</vt:lpstr>
      <vt:lpstr>Variations of Patterns</vt:lpstr>
      <vt:lpstr>Speech Patterns</vt:lpstr>
      <vt:lpstr>Preamble</vt:lpstr>
      <vt:lpstr>Cloud Patterns</vt:lpstr>
      <vt:lpstr>Forest and Cultivated Land</vt:lpstr>
      <vt:lpstr>Coal Mine Detection</vt:lpstr>
      <vt:lpstr>Natural Gas Detection</vt:lpstr>
      <vt:lpstr>Introduction</vt:lpstr>
      <vt:lpstr>Introduction continued….</vt:lpstr>
      <vt:lpstr>Introduction continued….</vt:lpstr>
      <vt:lpstr>Pattern Recognition</vt:lpstr>
      <vt:lpstr>Pattern Recognition</vt:lpstr>
      <vt:lpstr>Pattern Recognition</vt:lpstr>
      <vt:lpstr>Continued….</vt:lpstr>
      <vt:lpstr>Pattern Recognition</vt:lpstr>
      <vt:lpstr>Pattern Recognition</vt:lpstr>
      <vt:lpstr>Applications of Pattern Recognition</vt:lpstr>
      <vt:lpstr>Applications</vt:lpstr>
      <vt:lpstr>Approaches of Pattern Recognition</vt:lpstr>
      <vt:lpstr>Structure of a pattern recognition system</vt:lpstr>
      <vt:lpstr>Structure of a pattern recognition system</vt:lpstr>
      <vt:lpstr>Advantages and Disadvantages</vt:lpstr>
      <vt:lpstr>Architectures</vt:lpstr>
      <vt:lpstr>Handwritten Character Recognition(Pattern Recognition)</vt:lpstr>
      <vt:lpstr>PowerPoint Presentation</vt:lpstr>
      <vt:lpstr>Problem in the recognition of handwritten character</vt:lpstr>
      <vt:lpstr>PowerPoint Presentation</vt:lpstr>
      <vt:lpstr>PowerPoint Presentation</vt:lpstr>
      <vt:lpstr>PowerPoint Presentation</vt:lpstr>
      <vt:lpstr>PowerPoint Presentation</vt:lpstr>
      <vt:lpstr>PowerPoint Presentation</vt:lpstr>
      <vt:lpstr>Neural Network Approach</vt:lpstr>
      <vt:lpstr>Framework</vt:lpstr>
      <vt:lpstr>Steps</vt:lpstr>
      <vt:lpstr>PowerPoint Presentation</vt:lpstr>
      <vt:lpstr>PowerPoint Presentation</vt:lpstr>
      <vt:lpstr>PowerPoint Presentation</vt:lpstr>
      <vt:lpstr>PowerPoint Presentation</vt:lpstr>
      <vt:lpstr>Neural Network Models:</vt:lpstr>
      <vt:lpstr> Two Layer Network Model </vt:lpstr>
      <vt:lpstr>PowerPoint Presentation</vt:lpstr>
      <vt:lpstr>PowerPoint Presentation</vt:lpstr>
      <vt:lpstr>PowerPoint Presentation</vt:lpstr>
      <vt:lpstr>PowerPoint Presentation</vt:lpstr>
      <vt:lpstr>Printed character recognition(Pattern Recognition)</vt:lpstr>
      <vt:lpstr>Definition</vt:lpstr>
      <vt:lpstr>Introduction to Character Recognition </vt:lpstr>
      <vt:lpstr>USES</vt:lpstr>
      <vt:lpstr>Steps in Character Recognition </vt:lpstr>
      <vt:lpstr>Steps in Character Recognition </vt:lpstr>
      <vt:lpstr>Pre - processing</vt:lpstr>
      <vt:lpstr>PowerPoint Presentation</vt:lpstr>
      <vt:lpstr>Post - processing</vt:lpstr>
      <vt:lpstr>Neural Network in Forecasting</vt:lpstr>
      <vt:lpstr>Introduction</vt:lpstr>
      <vt:lpstr>Introduction continued…</vt:lpstr>
      <vt:lpstr>Introduction continued…</vt:lpstr>
      <vt:lpstr>Operations of a Neural Network</vt:lpstr>
      <vt:lpstr>Operations of a Neural Network cont…</vt:lpstr>
      <vt:lpstr>Operations of a Neural Network cont…</vt:lpstr>
      <vt:lpstr>Operations of a Neural Network cont…</vt:lpstr>
      <vt:lpstr>Operations of a Neural Network cont…</vt:lpstr>
      <vt:lpstr>Advantages of Neural Networks</vt:lpstr>
      <vt:lpstr>Advantages of Neural Networks conti…</vt:lpstr>
      <vt:lpstr>Disadvantages of Neural Networks conti…</vt:lpstr>
      <vt:lpstr>Disadvantages of Neural Networks conti…</vt:lpstr>
      <vt:lpstr>Applications in Business</vt:lpstr>
      <vt:lpstr>Applications in Business conti..</vt:lpstr>
      <vt:lpstr>Applications in Business conti..</vt:lpstr>
      <vt:lpstr>Applications in Business conti..</vt:lpstr>
      <vt:lpstr>Applications in Business conti..</vt:lpstr>
      <vt:lpstr>Applications in Business conti..</vt:lpstr>
      <vt:lpstr>Applications in Business conti..</vt:lpstr>
      <vt:lpstr>Applications in Business conti..</vt:lpstr>
      <vt:lpstr>Applications in Business conti..</vt:lpstr>
      <vt:lpstr>Image Processing and Compression using Neural Network</vt:lpstr>
      <vt:lpstr>Compression using Neural Network</vt:lpstr>
      <vt:lpstr>1. Windows based Neural Network Image compression and Restoration </vt:lpstr>
      <vt:lpstr>Introduction</vt:lpstr>
      <vt:lpstr>Introduction</vt:lpstr>
      <vt:lpstr>Lossless Vs. Lossy compression</vt:lpstr>
      <vt:lpstr>Block Diagram of ANN technique </vt:lpstr>
      <vt:lpstr>ANN Architecture for image compression</vt:lpstr>
      <vt:lpstr>1.1 Image compression and Decompression using Neural Network</vt:lpstr>
      <vt:lpstr> 1.2 Image Restoration Using Neural Networks </vt:lpstr>
      <vt:lpstr>2. Application of Artificial Neural Networks for Real Time Data Compression </vt:lpstr>
      <vt:lpstr>Introduction</vt:lpstr>
      <vt:lpstr>Continued…</vt:lpstr>
      <vt:lpstr>3. Image Compression using Direct Solution Method Based Neural Network</vt:lpstr>
      <vt:lpstr>Introduction</vt:lpstr>
      <vt:lpstr>Introduction</vt:lpstr>
      <vt:lpstr>Direct Solution Method Based Neural Network</vt:lpstr>
      <vt:lpstr>Training the weights of the Hidden Layer</vt:lpstr>
      <vt:lpstr>Compression and Decompression of Image within the ANN</vt:lpstr>
      <vt:lpstr>Training the Weights of the Output Layer</vt:lpstr>
      <vt:lpstr>Algorithm for image Compression and Decompression </vt:lpstr>
      <vt:lpstr>Algorithm for image Compression and Decompression </vt:lpstr>
      <vt:lpstr>Algorithm for image Compression and Decompression </vt:lpstr>
      <vt:lpstr>Neural Network in Robotics</vt:lpstr>
      <vt:lpstr>Neural Network in Robotics</vt:lpstr>
      <vt:lpstr>Neural Network in Robotics</vt:lpstr>
      <vt:lpstr>Neural Network in Robotics</vt:lpstr>
      <vt:lpstr>Neural Network in Robotics</vt:lpstr>
      <vt:lpstr>Neural Network in Robotics</vt:lpstr>
      <vt:lpstr>Neural Network in Robotics</vt:lpstr>
      <vt:lpstr>Neural Network in Robotics</vt:lpstr>
      <vt:lpstr>Neural Network in Robotics</vt:lpstr>
      <vt:lpstr>Neural Network in Robotics</vt:lpstr>
      <vt:lpstr>Neural Network in Robotics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Neural Networks  </dc:title>
  <dc:creator>lenovo</dc:creator>
  <cp:lastModifiedBy>hiiiii</cp:lastModifiedBy>
  <cp:revision>212</cp:revision>
  <dcterms:created xsi:type="dcterms:W3CDTF">2021-10-16T12:57:48Z</dcterms:created>
  <dcterms:modified xsi:type="dcterms:W3CDTF">2023-03-22T10:02:48Z</dcterms:modified>
</cp:coreProperties>
</file>